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56" r:id="rId5"/>
    <p:sldId id="304" r:id="rId6"/>
    <p:sldId id="267" r:id="rId7"/>
    <p:sldId id="290" r:id="rId8"/>
    <p:sldId id="272" r:id="rId9"/>
    <p:sldId id="296" r:id="rId10"/>
    <p:sldId id="269" r:id="rId11"/>
    <p:sldId id="266" r:id="rId12"/>
    <p:sldId id="297" r:id="rId13"/>
    <p:sldId id="298" r:id="rId14"/>
    <p:sldId id="293" r:id="rId15"/>
    <p:sldId id="299" r:id="rId16"/>
    <p:sldId id="300" r:id="rId17"/>
    <p:sldId id="305" r:id="rId18"/>
  </p:sldIdLst>
  <p:sldSz cx="9906000" cy="6858000" type="A4"/>
  <p:notesSz cx="6858000" cy="9144000"/>
  <p:custDataLst>
    <p:tags r:id="rId2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541" userDrawn="1">
          <p15:clr>
            <a:srgbClr val="A4A3A4"/>
          </p15:clr>
        </p15:guide>
        <p15:guide id="2" pos="3681" userDrawn="1">
          <p15:clr>
            <a:srgbClr val="A4A3A4"/>
          </p15:clr>
        </p15:guide>
        <p15:guide id="3" orient="horz" pos="3120" userDrawn="1">
          <p15:clr>
            <a:srgbClr val="A4A3A4"/>
          </p15:clr>
        </p15:guide>
        <p15:guide id="4" orient="horz" pos="2160" userDrawn="1">
          <p15:clr>
            <a:srgbClr val="A4A3A4"/>
          </p15:clr>
        </p15:guide>
        <p15:guide id="5" pos="3796" userDrawn="1">
          <p15:clr>
            <a:srgbClr val="A4A3A4"/>
          </p15:clr>
        </p15:guide>
        <p15:guide id="6" orient="horz" pos="19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1541"/>
        <p:guide pos="3681"/>
        <p:guide orient="horz" pos="3120"/>
        <p:guide orient="horz" pos="2160"/>
        <p:guide pos="3796"/>
        <p:guide orient="horz" pos="1911"/>
      </p:guideLst>
    </p:cSldViewPr>
  </p:slideViewPr>
  <p:outlineViewPr>
    <p:cViewPr>
      <p:scale>
        <a:sx n="33" d="100"/>
        <a:sy n="33" d="100"/>
      </p:scale>
      <p:origin x="0" y="-20034"/>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2.png>
</file>

<file path=ppt/media/image13.png>
</file>

<file path=ppt/media/image16.png>
</file>

<file path=ppt/media/image18.png>
</file>

<file path=ppt/media/image2.jpeg>
</file>

<file path=ppt/media/image20.png>
</file>

<file path=ppt/media/image3.jpg>
</file>

<file path=ppt/media/image4.png>
</file>

<file path=ppt/media/image5.png>
</file>

<file path=ppt/media/image6.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887376-8B8F-4332-A5DF-B0AC8B8A11E3}" type="datetimeFigureOut">
              <a:rPr lang="de-DE" smtClean="0"/>
              <a:t>21.04.2017</a:t>
            </a:fld>
            <a:endParaRPr lang="de-DE" dirty="0"/>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48983A-0B13-4276-9D8A-526A29E7589C}" type="slidenum">
              <a:rPr lang="de-DE" smtClean="0"/>
              <a:t>‹Nr.›</a:t>
            </a:fld>
            <a:endParaRPr lang="de-DE" dirty="0"/>
          </a:p>
        </p:txBody>
      </p:sp>
    </p:spTree>
    <p:extLst>
      <p:ext uri="{BB962C8B-B14F-4D97-AF65-F5344CB8AC3E}">
        <p14:creationId xmlns:p14="http://schemas.microsoft.com/office/powerpoint/2010/main" val="570680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dirty="0"/>
          </a:p>
        </p:txBody>
      </p:sp>
    </p:spTree>
    <p:extLst>
      <p:ext uri="{BB962C8B-B14F-4D97-AF65-F5344CB8AC3E}">
        <p14:creationId xmlns:p14="http://schemas.microsoft.com/office/powerpoint/2010/main" val="1158190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dirty="0"/>
          </a:p>
        </p:txBody>
      </p:sp>
    </p:spTree>
    <p:extLst>
      <p:ext uri="{BB962C8B-B14F-4D97-AF65-F5344CB8AC3E}">
        <p14:creationId xmlns:p14="http://schemas.microsoft.com/office/powerpoint/2010/main" val="31564862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dirty="0"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dirty="0"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dirty="0" smtClean="0"/>
              <a:t>Bild durch Klicken auf Symbol hinzufügen</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dirty="0" smtClean="0"/>
              <a:t>Bild durch Klicken auf Symbol hinzufügen</a:t>
            </a:r>
            <a:endParaRPr lang="en-GB" dirty="0"/>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40529264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package" Target="../embeddings/Microsoft_Excel-Arbeitsblatt1.xlsx"/></Relationships>
</file>

<file path=ppt/slides/_rels/slide10.xml.rels><?xml version="1.0" encoding="UTF-8" standalone="yes"?>
<Relationships xmlns="http://schemas.openxmlformats.org/package/2006/relationships"><Relationship Id="rId8" Type="http://schemas.openxmlformats.org/officeDocument/2006/relationships/tags" Target="../tags/tag29.xml"/><Relationship Id="rId13" Type="http://schemas.openxmlformats.org/officeDocument/2006/relationships/tags" Target="../tags/tag34.xml"/><Relationship Id="rId3" Type="http://schemas.openxmlformats.org/officeDocument/2006/relationships/tags" Target="../tags/tag24.xml"/><Relationship Id="rId7" Type="http://schemas.openxmlformats.org/officeDocument/2006/relationships/tags" Target="../tags/tag28.xml"/><Relationship Id="rId12" Type="http://schemas.openxmlformats.org/officeDocument/2006/relationships/tags" Target="../tags/tag33.xml"/><Relationship Id="rId2" Type="http://schemas.openxmlformats.org/officeDocument/2006/relationships/tags" Target="../tags/tag23.xml"/><Relationship Id="rId16" Type="http://schemas.openxmlformats.org/officeDocument/2006/relationships/image" Target="../media/image14.emf"/><Relationship Id="rId1" Type="http://schemas.openxmlformats.org/officeDocument/2006/relationships/tags" Target="../tags/tag22.xml"/><Relationship Id="rId6" Type="http://schemas.openxmlformats.org/officeDocument/2006/relationships/tags" Target="../tags/tag27.xml"/><Relationship Id="rId11" Type="http://schemas.openxmlformats.org/officeDocument/2006/relationships/tags" Target="../tags/tag32.xml"/><Relationship Id="rId5" Type="http://schemas.openxmlformats.org/officeDocument/2006/relationships/tags" Target="../tags/tag26.xml"/><Relationship Id="rId15" Type="http://schemas.openxmlformats.org/officeDocument/2006/relationships/image" Target="../media/image13.png"/><Relationship Id="rId10" Type="http://schemas.openxmlformats.org/officeDocument/2006/relationships/tags" Target="../tags/tag31.xml"/><Relationship Id="rId4" Type="http://schemas.openxmlformats.org/officeDocument/2006/relationships/tags" Target="../tags/tag25.xml"/><Relationship Id="rId9" Type="http://schemas.openxmlformats.org/officeDocument/2006/relationships/tags" Target="../tags/tag30.xml"/><Relationship Id="rId14"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tags" Target="../tags/tag37.xml"/><Relationship Id="rId7" Type="http://schemas.openxmlformats.org/officeDocument/2006/relationships/slideLayout" Target="../slideLayouts/slideLayout13.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tags" Target="../tags/tag40.xml"/><Relationship Id="rId11" Type="http://schemas.openxmlformats.org/officeDocument/2006/relationships/image" Target="../media/image18.png"/><Relationship Id="rId5" Type="http://schemas.openxmlformats.org/officeDocument/2006/relationships/tags" Target="../tags/tag39.xml"/><Relationship Id="rId10" Type="http://schemas.openxmlformats.org/officeDocument/2006/relationships/image" Target="../media/image17.emf"/><Relationship Id="rId4" Type="http://schemas.openxmlformats.org/officeDocument/2006/relationships/tags" Target="../tags/tag38.xml"/><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tags" Target="../tags/tag42.xml"/><Relationship Id="rId7" Type="http://schemas.openxmlformats.org/officeDocument/2006/relationships/slideLayout" Target="../slideLayouts/slideLayout13.xml"/><Relationship Id="rId12" Type="http://schemas.openxmlformats.org/officeDocument/2006/relationships/image" Target="../media/image6.wmf"/><Relationship Id="rId2" Type="http://schemas.openxmlformats.org/officeDocument/2006/relationships/tags" Target="../tags/tag41.xml"/><Relationship Id="rId1" Type="http://schemas.openxmlformats.org/officeDocument/2006/relationships/vmlDrawing" Target="../drawings/vmlDrawing3.vml"/><Relationship Id="rId6" Type="http://schemas.openxmlformats.org/officeDocument/2006/relationships/tags" Target="../tags/tag45.xml"/><Relationship Id="rId11" Type="http://schemas.openxmlformats.org/officeDocument/2006/relationships/package" Target="../embeddings/Microsoft_Excel-Arbeitsblatt3.xlsx"/><Relationship Id="rId5" Type="http://schemas.openxmlformats.org/officeDocument/2006/relationships/tags" Target="../tags/tag44.xml"/><Relationship Id="rId10" Type="http://schemas.openxmlformats.org/officeDocument/2006/relationships/oleObject" Target="../embeddings/oleObject3.bin"/><Relationship Id="rId4" Type="http://schemas.openxmlformats.org/officeDocument/2006/relationships/tags" Target="../tags/tag43.xml"/><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8" Type="http://schemas.openxmlformats.org/officeDocument/2006/relationships/tags" Target="../tags/tag53.xml"/><Relationship Id="rId3" Type="http://schemas.openxmlformats.org/officeDocument/2006/relationships/tags" Target="../tags/tag48.xml"/><Relationship Id="rId7" Type="http://schemas.openxmlformats.org/officeDocument/2006/relationships/tags" Target="../tags/tag52.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tags" Target="../tags/tag51.xml"/><Relationship Id="rId11" Type="http://schemas.openxmlformats.org/officeDocument/2006/relationships/slideLayout" Target="../slideLayouts/slideLayout11.xml"/><Relationship Id="rId5" Type="http://schemas.openxmlformats.org/officeDocument/2006/relationships/tags" Target="../tags/tag50.xml"/><Relationship Id="rId10" Type="http://schemas.openxmlformats.org/officeDocument/2006/relationships/tags" Target="../tags/tag55.xml"/><Relationship Id="rId4" Type="http://schemas.openxmlformats.org/officeDocument/2006/relationships/tags" Target="../tags/tag49.xml"/><Relationship Id="rId9" Type="http://schemas.openxmlformats.org/officeDocument/2006/relationships/tags" Target="../tags/tag5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5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8.png"/><Relationship Id="rId18" Type="http://schemas.openxmlformats.org/officeDocument/2006/relationships/image" Target="../media/image6.wmf"/><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7.emf"/><Relationship Id="rId17" Type="http://schemas.openxmlformats.org/officeDocument/2006/relationships/package" Target="../embeddings/Microsoft_Excel-Arbeitsblatt2.xlsx"/><Relationship Id="rId2" Type="http://schemas.openxmlformats.org/officeDocument/2006/relationships/tags" Target="../tags/tag3.xml"/><Relationship Id="rId16" Type="http://schemas.openxmlformats.org/officeDocument/2006/relationships/oleObject" Target="../embeddings/oleObject2.bin"/><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slideLayout" Target="../slideLayouts/slideLayout14.xml"/><Relationship Id="rId5" Type="http://schemas.openxmlformats.org/officeDocument/2006/relationships/tags" Target="../tags/tag6.xml"/><Relationship Id="rId15" Type="http://schemas.openxmlformats.org/officeDocument/2006/relationships/image" Target="../media/image10.emf"/><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5" Type="http://schemas.openxmlformats.org/officeDocument/2006/relationships/slideLayout" Target="../slideLayouts/slideLayout14.xml"/><Relationship Id="rId4" Type="http://schemas.openxmlformats.org/officeDocument/2006/relationships/tags" Target="../tags/tag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tags" Target="../tags/tag18.xml"/><Relationship Id="rId7" Type="http://schemas.openxmlformats.org/officeDocument/2006/relationships/slideLayout" Target="../slideLayouts/slideLayout11.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Financing – Net debt</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3925323533"/>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044"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Weekly liquidity reporting shows increasing headroom in credit lines for the remainder of the year due to forecast proceeds for large projects.</a:t>
            </a:r>
          </a:p>
          <a:p>
            <a:r>
              <a:rPr lang="en-US" dirty="0" smtClean="0"/>
              <a:t>Partial deliveries for these projects reduced peak financing requirements in 2016.</a:t>
            </a:r>
          </a:p>
          <a:p>
            <a:r>
              <a:rPr lang="en-US" dirty="0" smtClean="0"/>
              <a:t>Data presented here is based on an internal reporting tool, hence accuracy of data may be limited.</a:t>
            </a:r>
          </a:p>
          <a:p>
            <a:r>
              <a:rPr lang="en-US" dirty="0" smtClean="0"/>
              <a:t>However, it clearly shows:</a:t>
            </a:r>
          </a:p>
          <a:p>
            <a:pPr lvl="2"/>
            <a:r>
              <a:rPr lang="en-US" dirty="0" smtClean="0"/>
              <a:t>Significant intra year fluctuations of net debt;</a:t>
            </a:r>
          </a:p>
          <a:p>
            <a:pPr lvl="2"/>
            <a:r>
              <a:rPr lang="en-US" dirty="0" smtClean="0"/>
              <a:t>Available headroom was only €0.5 million in CW 17;</a:t>
            </a:r>
          </a:p>
          <a:p>
            <a:pPr lvl="2"/>
            <a:r>
              <a:rPr lang="en-US" dirty="0" smtClean="0"/>
              <a:t>Liquidity is expected to improve towards year end.</a:t>
            </a:r>
            <a:endParaRPr lang="en-US" dirty="0"/>
          </a:p>
        </p:txBody>
      </p:sp>
      <p:sp>
        <p:nvSpPr>
          <p:cNvPr id="5" name="Titel 4"/>
          <p:cNvSpPr>
            <a:spLocks noGrp="1"/>
          </p:cNvSpPr>
          <p:nvPr>
            <p:ph type="title"/>
          </p:nvPr>
        </p:nvSpPr>
        <p:spPr/>
        <p:txBody>
          <a:bodyPr/>
          <a:lstStyle/>
          <a:p>
            <a:r>
              <a:rPr lang="en-US" dirty="0" smtClean="0"/>
              <a:t>Sample analysis – Headroom/current liquidity</a:t>
            </a:r>
            <a:endParaRPr lang="en-US" dirty="0"/>
          </a:p>
        </p:txBody>
      </p:sp>
      <p:sp>
        <p:nvSpPr>
          <p:cNvPr id="3" name="Textplatzhalter 2"/>
          <p:cNvSpPr>
            <a:spLocks noGrp="1"/>
          </p:cNvSpPr>
          <p:nvPr>
            <p:ph type="body" sz="quarter" idx="13"/>
          </p:nvPr>
        </p:nvSpPr>
        <p:spPr/>
        <p:txBody>
          <a:bodyPr/>
          <a:lstStyle/>
          <a:p>
            <a:r>
              <a:rPr lang="en-US" dirty="0"/>
              <a:t>Historical Analysis of Financial Indebtedness/Net debt </a:t>
            </a:r>
          </a:p>
        </p:txBody>
      </p:sp>
      <p:sp>
        <p:nvSpPr>
          <p:cNvPr id="2" name="Textplatzhalter 1"/>
          <p:cNvSpPr>
            <a:spLocks noGrp="1"/>
          </p:cNvSpPr>
          <p:nvPr>
            <p:ph type="body" sz="quarter" idx="12"/>
          </p:nvPr>
        </p:nvSpPr>
        <p:spPr>
          <a:xfrm>
            <a:off x="2446338" y="1422400"/>
            <a:ext cx="6984352" cy="195385"/>
          </a:xfrm>
        </p:spPr>
        <p:txBody>
          <a:bodyPr/>
          <a:lstStyle/>
          <a:p>
            <a:r>
              <a:rPr lang="en-US" dirty="0"/>
              <a:t>Liquidity by calendar week </a:t>
            </a:r>
            <a:r>
              <a:rPr lang="en-US" dirty="0" smtClean="0"/>
              <a:t>2016</a:t>
            </a:r>
            <a:endParaRPr lang="en-US" dirty="0"/>
          </a:p>
        </p:txBody>
      </p:sp>
      <p:sp>
        <p:nvSpPr>
          <p:cNvPr id="8" name="Text Placeholder 12"/>
          <p:cNvSpPr txBox="1">
            <a:spLocks/>
          </p:cNvSpPr>
          <p:nvPr>
            <p:custDataLst>
              <p:tags r:id="rId1"/>
            </p:custDataLst>
          </p:nvPr>
        </p:nvSpPr>
        <p:spPr>
          <a:xfrm>
            <a:off x="2447922" y="1659792"/>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Headroom analysis</a:t>
            </a:r>
            <a:endParaRPr lang="en-US" sz="900" kern="0" dirty="0">
              <a:latin typeface="Arial" panose="020B0604020202020204" pitchFamily="34" charset="0"/>
              <a:cs typeface="Arial" panose="020B0604020202020204" pitchFamily="34" charset="0"/>
            </a:endParaRPr>
          </a:p>
        </p:txBody>
      </p:sp>
      <p:sp>
        <p:nvSpPr>
          <p:cNvPr id="9" name="Text Box 8"/>
          <p:cNvSpPr txBox="1">
            <a:spLocks noChangeArrowheads="1"/>
          </p:cNvSpPr>
          <p:nvPr>
            <p:custDataLst>
              <p:tags r:id="rId2"/>
            </p:custDataLst>
          </p:nvPr>
        </p:nvSpPr>
        <p:spPr bwMode="gray">
          <a:xfrm>
            <a:off x="2446338" y="5162645"/>
            <a:ext cx="6624736"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Management information, KPMG analysis</a:t>
            </a:r>
            <a:endParaRPr lang="en-US" sz="600" dirty="0">
              <a:latin typeface="Arial"/>
              <a:cs typeface="Arial" pitchFamily="34" charset="0"/>
            </a:endParaRPr>
          </a:p>
        </p:txBody>
      </p:sp>
      <p:sp>
        <p:nvSpPr>
          <p:cNvPr id="10" name="Rectangle 4"/>
          <p:cNvSpPr>
            <a:spLocks noChangeArrowheads="1"/>
          </p:cNvSpPr>
          <p:nvPr>
            <p:custDataLst>
              <p:tags r:id="rId3"/>
            </p:custDataLst>
          </p:nvPr>
        </p:nvSpPr>
        <p:spPr bwMode="auto">
          <a:xfrm>
            <a:off x="2457020" y="5758962"/>
            <a:ext cx="6973670" cy="262032"/>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dirty="0">
                <a:solidFill>
                  <a:schemeClr val="bg1"/>
                </a:solidFill>
              </a:rPr>
              <a:t>For alternative headroom presentation see also "Cash Management" workbook .</a:t>
            </a:r>
          </a:p>
        </p:txBody>
      </p:sp>
      <p:pic>
        <p:nvPicPr>
          <p:cNvPr id="12" name="Grafik 11"/>
          <p:cNvPicPr>
            <a:picLocks noChangeAspect="1"/>
          </p:cNvPicPr>
          <p:nvPr>
            <p:custDataLst>
              <p:tags r:id="rId4"/>
            </p:custDataLst>
          </p:nvPr>
        </p:nvPicPr>
        <p:blipFill>
          <a:blip r:embed="rId15"/>
          <a:stretch>
            <a:fillRect/>
          </a:stretch>
        </p:blipFill>
        <p:spPr>
          <a:xfrm>
            <a:off x="-2685100" y="1422400"/>
            <a:ext cx="1956986" cy="2225233"/>
          </a:xfrm>
          <a:prstGeom prst="rect">
            <a:avLst/>
          </a:prstGeom>
        </p:spPr>
      </p:pic>
      <p:pic>
        <p:nvPicPr>
          <p:cNvPr id="26" name="Grafik 25"/>
          <p:cNvPicPr>
            <a:picLocks noChangeAspect="1"/>
          </p:cNvPicPr>
          <p:nvPr>
            <p:custDataLst>
              <p:tags r:id="rId5"/>
            </p:custDataLst>
          </p:nvPr>
        </p:nvPicPr>
        <p:blipFill rotWithShape="1">
          <a:blip r:embed="rId16"/>
          <a:srcRect l="4816" t="10741" r="5208" b="15975"/>
          <a:stretch/>
        </p:blipFill>
        <p:spPr>
          <a:xfrm>
            <a:off x="2441447" y="2505456"/>
            <a:ext cx="6986017" cy="2048256"/>
          </a:xfrm>
          <a:prstGeom prst="rect">
            <a:avLst/>
          </a:prstGeom>
        </p:spPr>
      </p:pic>
      <p:sp>
        <p:nvSpPr>
          <p:cNvPr id="28" name="Rectangle 4"/>
          <p:cNvSpPr>
            <a:spLocks noChangeArrowheads="1"/>
          </p:cNvSpPr>
          <p:nvPr>
            <p:custDataLst>
              <p:tags r:id="rId6"/>
            </p:custDataLst>
          </p:nvPr>
        </p:nvSpPr>
        <p:spPr bwMode="auto">
          <a:xfrm>
            <a:off x="3023886" y="1877227"/>
            <a:ext cx="1606868" cy="29525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Additional bank bonds required reduce available credit line for borrowings</a:t>
            </a:r>
          </a:p>
        </p:txBody>
      </p:sp>
      <p:sp>
        <p:nvSpPr>
          <p:cNvPr id="29" name="Rectangle 4"/>
          <p:cNvSpPr>
            <a:spLocks noChangeArrowheads="1"/>
          </p:cNvSpPr>
          <p:nvPr>
            <p:custDataLst>
              <p:tags r:id="rId7"/>
            </p:custDataLst>
          </p:nvPr>
        </p:nvSpPr>
        <p:spPr bwMode="auto">
          <a:xfrm>
            <a:off x="5376299" y="1877227"/>
            <a:ext cx="1606868" cy="29525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Old bank bonds expired and freed up available credit line for borrowings.</a:t>
            </a:r>
          </a:p>
        </p:txBody>
      </p:sp>
      <p:sp>
        <p:nvSpPr>
          <p:cNvPr id="31" name="Rectangle 4"/>
          <p:cNvSpPr>
            <a:spLocks noChangeArrowheads="1"/>
          </p:cNvSpPr>
          <p:nvPr>
            <p:custDataLst>
              <p:tags r:id="rId8"/>
            </p:custDataLst>
          </p:nvPr>
        </p:nvSpPr>
        <p:spPr bwMode="auto">
          <a:xfrm>
            <a:off x="7279046" y="1877227"/>
            <a:ext cx="1606868" cy="29525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Total available credit lines of €8.15 million are reduced by bank bonds of between €2.6 to 3.7 million. </a:t>
            </a:r>
          </a:p>
        </p:txBody>
      </p:sp>
      <p:sp>
        <p:nvSpPr>
          <p:cNvPr id="32" name="Rectangle 2"/>
          <p:cNvSpPr>
            <a:spLocks noChangeArrowheads="1"/>
          </p:cNvSpPr>
          <p:nvPr>
            <p:custDataLst>
              <p:tags r:id="rId9"/>
            </p:custDataLst>
          </p:nvPr>
        </p:nvSpPr>
        <p:spPr bwMode="auto">
          <a:xfrm>
            <a:off x="7012082" y="2295827"/>
            <a:ext cx="2140796" cy="1985412"/>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800" dirty="0" smtClean="0"/>
              <a:t>Forecast Sept – Dec 2016</a:t>
            </a:r>
            <a:endParaRPr lang="en-US" sz="800" dirty="0"/>
          </a:p>
        </p:txBody>
      </p:sp>
      <p:sp>
        <p:nvSpPr>
          <p:cNvPr id="33" name="Rectangle 2"/>
          <p:cNvSpPr>
            <a:spLocks noChangeArrowheads="1"/>
          </p:cNvSpPr>
          <p:nvPr>
            <p:custDataLst>
              <p:tags r:id="rId10"/>
            </p:custDataLst>
          </p:nvPr>
        </p:nvSpPr>
        <p:spPr bwMode="auto">
          <a:xfrm>
            <a:off x="3023886" y="2295827"/>
            <a:ext cx="3970271" cy="1985412"/>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Actual Jan – August 2016</a:t>
            </a:r>
          </a:p>
          <a:p>
            <a:pPr algn="ctr" defTabSz="762000" eaLnBrk="0" hangingPunct="0"/>
            <a:endParaRPr lang="en-US" sz="800" dirty="0"/>
          </a:p>
        </p:txBody>
      </p:sp>
      <p:cxnSp>
        <p:nvCxnSpPr>
          <p:cNvPr id="35" name="Gerade Verbindung mit Pfeil 34"/>
          <p:cNvCxnSpPr>
            <a:stCxn id="28" idx="2"/>
          </p:cNvCxnSpPr>
          <p:nvPr/>
        </p:nvCxnSpPr>
        <p:spPr>
          <a:xfrm>
            <a:off x="3827320" y="2172477"/>
            <a:ext cx="478350" cy="623989"/>
          </a:xfrm>
          <a:prstGeom prst="straightConnector1">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36" name="Gerade Verbindung mit Pfeil 35"/>
          <p:cNvCxnSpPr>
            <a:stCxn id="29" idx="2"/>
          </p:cNvCxnSpPr>
          <p:nvPr/>
        </p:nvCxnSpPr>
        <p:spPr>
          <a:xfrm flipH="1">
            <a:off x="5117743" y="2172477"/>
            <a:ext cx="1061990" cy="503984"/>
          </a:xfrm>
          <a:prstGeom prst="straightConnector1">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38" name="Rounded Rectangle 2"/>
          <p:cNvSpPr/>
          <p:nvPr>
            <p:custDataLst>
              <p:tags r:id="rId11"/>
            </p:custDataLst>
          </p:nvPr>
        </p:nvSpPr>
        <p:spPr>
          <a:xfrm rot="7118470">
            <a:off x="8447770" y="2669483"/>
            <a:ext cx="325789" cy="148390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cxnSp>
        <p:nvCxnSpPr>
          <p:cNvPr id="39" name="Gerade Verbindung mit Pfeil 38"/>
          <p:cNvCxnSpPr/>
          <p:nvPr/>
        </p:nvCxnSpPr>
        <p:spPr>
          <a:xfrm flipV="1">
            <a:off x="3633706" y="2871221"/>
            <a:ext cx="1274724" cy="1533368"/>
          </a:xfrm>
          <a:prstGeom prst="straightConnector1">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41" name="Rectangle 4"/>
          <p:cNvSpPr>
            <a:spLocks noChangeArrowheads="1"/>
          </p:cNvSpPr>
          <p:nvPr>
            <p:custDataLst>
              <p:tags r:id="rId12"/>
            </p:custDataLst>
          </p:nvPr>
        </p:nvSpPr>
        <p:spPr bwMode="auto">
          <a:xfrm>
            <a:off x="3023886" y="4446207"/>
            <a:ext cx="1219640" cy="29525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Minimum headroom</a:t>
            </a:r>
            <a:r>
              <a:rPr lang="en-US" sz="700" dirty="0" smtClean="0">
                <a:solidFill>
                  <a:schemeClr val="bg1"/>
                </a:solidFill>
              </a:rPr>
              <a:t>:</a:t>
            </a:r>
            <a:br>
              <a:rPr lang="en-US" sz="700" dirty="0" smtClean="0">
                <a:solidFill>
                  <a:schemeClr val="bg1"/>
                </a:solidFill>
              </a:rPr>
            </a:br>
            <a:r>
              <a:rPr lang="en-US" sz="700" dirty="0" smtClean="0">
                <a:solidFill>
                  <a:schemeClr val="bg1"/>
                </a:solidFill>
              </a:rPr>
              <a:t>€</a:t>
            </a:r>
            <a:r>
              <a:rPr lang="en-US" sz="700" dirty="0">
                <a:solidFill>
                  <a:schemeClr val="bg1"/>
                </a:solidFill>
              </a:rPr>
              <a:t>0.5 million. </a:t>
            </a:r>
          </a:p>
        </p:txBody>
      </p:sp>
      <p:sp>
        <p:nvSpPr>
          <p:cNvPr id="42" name="Rectangle 4"/>
          <p:cNvSpPr>
            <a:spLocks noChangeArrowheads="1"/>
          </p:cNvSpPr>
          <p:nvPr>
            <p:custDataLst>
              <p:tags r:id="rId13"/>
            </p:custDataLst>
          </p:nvPr>
        </p:nvSpPr>
        <p:spPr bwMode="auto">
          <a:xfrm>
            <a:off x="7012082" y="4446207"/>
            <a:ext cx="2140796" cy="29525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Cash receipts for large projects expected to result in net debt becoming a positive (cash balance)</a:t>
            </a:r>
          </a:p>
        </p:txBody>
      </p:sp>
      <p:cxnSp>
        <p:nvCxnSpPr>
          <p:cNvPr id="43" name="Gewinkelte Verbindung 42"/>
          <p:cNvCxnSpPr>
            <a:stCxn id="42" idx="0"/>
          </p:cNvCxnSpPr>
          <p:nvPr/>
        </p:nvCxnSpPr>
        <p:spPr>
          <a:xfrm rot="5400000" flipH="1" flipV="1">
            <a:off x="7854107" y="3777750"/>
            <a:ext cx="896830" cy="440084"/>
          </a:xfrm>
          <a:prstGeom prst="bentConnector3">
            <a:avLst>
              <a:gd name="adj1" fmla="val 13358"/>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60036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custDataLst>
              <p:tags r:id="rId1"/>
            </p:custDataLst>
          </p:nvPr>
        </p:nvPicPr>
        <p:blipFill>
          <a:blip r:embed="rId8"/>
          <a:stretch>
            <a:fillRect/>
          </a:stretch>
        </p:blipFill>
        <p:spPr>
          <a:xfrm>
            <a:off x="489370" y="1428188"/>
            <a:ext cx="8935691" cy="2546093"/>
          </a:xfrm>
          <a:prstGeom prst="rect">
            <a:avLst/>
          </a:prstGeom>
        </p:spPr>
      </p:pic>
      <p:sp>
        <p:nvSpPr>
          <p:cNvPr id="6" name="Titel 5"/>
          <p:cNvSpPr>
            <a:spLocks noGrp="1"/>
          </p:cNvSpPr>
          <p:nvPr>
            <p:ph type="title"/>
          </p:nvPr>
        </p:nvSpPr>
        <p:spPr/>
        <p:txBody>
          <a:bodyPr/>
          <a:lstStyle/>
          <a:p>
            <a:r>
              <a:rPr lang="en-US" dirty="0" smtClean="0"/>
              <a:t>Sample analysis – Level of loans (Appendix XX.1)</a:t>
            </a:r>
            <a:endParaRPr lang="en-US" dirty="0"/>
          </a:p>
        </p:txBody>
      </p:sp>
      <p:sp>
        <p:nvSpPr>
          <p:cNvPr id="7" name="Textplatzhalter 6"/>
          <p:cNvSpPr>
            <a:spLocks noGrp="1"/>
          </p:cNvSpPr>
          <p:nvPr>
            <p:ph type="body" sz="quarter" idx="11"/>
          </p:nvPr>
        </p:nvSpPr>
        <p:spPr/>
        <p:txBody>
          <a:bodyPr/>
          <a:lstStyle/>
          <a:p>
            <a:r>
              <a:rPr lang="en-US" dirty="0"/>
              <a:t>Historical Analysis of Financial Indebtedness/Net debt </a:t>
            </a:r>
          </a:p>
        </p:txBody>
      </p:sp>
      <p:sp>
        <p:nvSpPr>
          <p:cNvPr id="40" name="Rectangle 4"/>
          <p:cNvSpPr>
            <a:spLocks noChangeArrowheads="1"/>
          </p:cNvSpPr>
          <p:nvPr>
            <p:custDataLst>
              <p:tags r:id="rId2"/>
            </p:custDataLst>
          </p:nvPr>
        </p:nvSpPr>
        <p:spPr bwMode="auto">
          <a:xfrm>
            <a:off x="1027664" y="4010249"/>
            <a:ext cx="3126728" cy="136594"/>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Prolongation of the facilities is currently being negotiated.</a:t>
            </a:r>
          </a:p>
        </p:txBody>
      </p:sp>
      <p:cxnSp>
        <p:nvCxnSpPr>
          <p:cNvPr id="41" name="Gewinkelte Verbindung 40"/>
          <p:cNvCxnSpPr>
            <a:stCxn id="40" idx="0"/>
            <a:endCxn id="42" idx="2"/>
          </p:cNvCxnSpPr>
          <p:nvPr/>
        </p:nvCxnSpPr>
        <p:spPr>
          <a:xfrm rot="5400000" flipH="1" flipV="1">
            <a:off x="2034310" y="2748075"/>
            <a:ext cx="1818892" cy="705457"/>
          </a:xfrm>
          <a:prstGeom prst="bentConnector2">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42" name="Rounded Rectangle 2"/>
          <p:cNvSpPr/>
          <p:nvPr>
            <p:custDataLst>
              <p:tags r:id="rId3"/>
            </p:custDataLst>
          </p:nvPr>
        </p:nvSpPr>
        <p:spPr>
          <a:xfrm rot="5400000">
            <a:off x="3440414" y="1797335"/>
            <a:ext cx="500183" cy="78804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pic>
        <p:nvPicPr>
          <p:cNvPr id="8" name="Grafik 7"/>
          <p:cNvPicPr>
            <a:picLocks noChangeAspect="1"/>
          </p:cNvPicPr>
          <p:nvPr>
            <p:custDataLst>
              <p:tags r:id="rId4"/>
            </p:custDataLst>
          </p:nvPr>
        </p:nvPicPr>
        <p:blipFill>
          <a:blip r:embed="rId9"/>
          <a:stretch>
            <a:fillRect/>
          </a:stretch>
        </p:blipFill>
        <p:spPr>
          <a:xfrm>
            <a:off x="-2512348" y="1422400"/>
            <a:ext cx="1950889" cy="2225233"/>
          </a:xfrm>
          <a:prstGeom prst="rect">
            <a:avLst/>
          </a:prstGeom>
        </p:spPr>
      </p:pic>
      <p:pic>
        <p:nvPicPr>
          <p:cNvPr id="21" name="Grafik 20"/>
          <p:cNvPicPr>
            <a:picLocks noChangeAspect="1"/>
          </p:cNvPicPr>
          <p:nvPr>
            <p:custDataLst>
              <p:tags r:id="rId5"/>
            </p:custDataLst>
          </p:nvPr>
        </p:nvPicPr>
        <p:blipFill>
          <a:blip r:embed="rId10"/>
          <a:stretch>
            <a:fillRect/>
          </a:stretch>
        </p:blipFill>
        <p:spPr>
          <a:xfrm>
            <a:off x="483152" y="4191574"/>
            <a:ext cx="8941909" cy="1850564"/>
          </a:xfrm>
          <a:prstGeom prst="rect">
            <a:avLst/>
          </a:prstGeom>
        </p:spPr>
      </p:pic>
      <p:pic>
        <p:nvPicPr>
          <p:cNvPr id="23" name="Grafik 22"/>
          <p:cNvPicPr>
            <a:picLocks noChangeAspect="1"/>
          </p:cNvPicPr>
          <p:nvPr>
            <p:custDataLst>
              <p:tags r:id="rId6"/>
            </p:custDataLst>
          </p:nvPr>
        </p:nvPicPr>
        <p:blipFill>
          <a:blip r:embed="rId11"/>
          <a:stretch>
            <a:fillRect/>
          </a:stretch>
        </p:blipFill>
        <p:spPr>
          <a:xfrm>
            <a:off x="-2518566" y="3796155"/>
            <a:ext cx="1950889" cy="2225233"/>
          </a:xfrm>
          <a:prstGeom prst="rect">
            <a:avLst/>
          </a:prstGeom>
        </p:spPr>
      </p:pic>
    </p:spTree>
    <p:extLst>
      <p:ext uri="{BB962C8B-B14F-4D97-AF65-F5344CB8AC3E}">
        <p14:creationId xmlns:p14="http://schemas.microsoft.com/office/powerpoint/2010/main" val="8919845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dirty="0" smtClean="0"/>
              <a:t>Sample analysis – Bucket approach</a:t>
            </a:r>
            <a:endParaRPr lang="en-US" dirty="0"/>
          </a:p>
        </p:txBody>
      </p:sp>
      <p:sp>
        <p:nvSpPr>
          <p:cNvPr id="7" name="Textplatzhalter 6"/>
          <p:cNvSpPr>
            <a:spLocks noGrp="1"/>
          </p:cNvSpPr>
          <p:nvPr>
            <p:ph type="body" sz="quarter" idx="11"/>
          </p:nvPr>
        </p:nvSpPr>
        <p:spPr/>
        <p:txBody>
          <a:bodyPr/>
          <a:lstStyle/>
          <a:p>
            <a:r>
              <a:rPr lang="en-US" dirty="0"/>
              <a:t>Historical Analysis of Financial Indebtedness/Net debt </a:t>
            </a:r>
          </a:p>
        </p:txBody>
      </p:sp>
      <p:sp>
        <p:nvSpPr>
          <p:cNvPr id="15" name="Text Box 8"/>
          <p:cNvSpPr txBox="1">
            <a:spLocks noChangeArrowheads="1"/>
          </p:cNvSpPr>
          <p:nvPr>
            <p:custDataLst>
              <p:tags r:id="rId2"/>
            </p:custDataLst>
          </p:nvPr>
        </p:nvSpPr>
        <p:spPr bwMode="gray">
          <a:xfrm>
            <a:off x="488950" y="6021388"/>
            <a:ext cx="4032448"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Annual reports 2010 and 2011; Draft annual report 2012., management information, KPMG analysis</a:t>
            </a:r>
            <a:endParaRPr lang="en-US" sz="600" dirty="0">
              <a:latin typeface="Arial"/>
              <a:cs typeface="Arial" pitchFamily="34" charset="0"/>
            </a:endParaRPr>
          </a:p>
        </p:txBody>
      </p:sp>
      <p:pic>
        <p:nvPicPr>
          <p:cNvPr id="12" name="Grafik 11"/>
          <p:cNvPicPr>
            <a:picLocks noChangeAspect="1"/>
          </p:cNvPicPr>
          <p:nvPr>
            <p:custDataLst>
              <p:tags r:id="rId3"/>
            </p:custDataLst>
          </p:nvPr>
        </p:nvPicPr>
        <p:blipFill>
          <a:blip r:embed="rId8"/>
          <a:stretch>
            <a:fillRect/>
          </a:stretch>
        </p:blipFill>
        <p:spPr>
          <a:xfrm>
            <a:off x="488954" y="1422404"/>
            <a:ext cx="5472275" cy="4621994"/>
          </a:xfrm>
          <a:prstGeom prst="rect">
            <a:avLst/>
          </a:prstGeom>
        </p:spPr>
      </p:pic>
      <p:pic>
        <p:nvPicPr>
          <p:cNvPr id="14" name="Grafik 13"/>
          <p:cNvPicPr>
            <a:picLocks noChangeAspect="1"/>
          </p:cNvPicPr>
          <p:nvPr>
            <p:custDataLst>
              <p:tags r:id="rId4"/>
            </p:custDataLst>
          </p:nvPr>
        </p:nvPicPr>
        <p:blipFill>
          <a:blip r:embed="rId9"/>
          <a:stretch>
            <a:fillRect/>
          </a:stretch>
        </p:blipFill>
        <p:spPr>
          <a:xfrm>
            <a:off x="-2509216" y="1428852"/>
            <a:ext cx="1950889" cy="2225233"/>
          </a:xfrm>
          <a:prstGeom prst="rect">
            <a:avLst/>
          </a:prstGeom>
        </p:spPr>
      </p:pic>
      <p:sp>
        <p:nvSpPr>
          <p:cNvPr id="21" name="Rounded Rectangle 2"/>
          <p:cNvSpPr/>
          <p:nvPr>
            <p:custDataLst>
              <p:tags r:id="rId5"/>
            </p:custDataLst>
          </p:nvPr>
        </p:nvSpPr>
        <p:spPr>
          <a:xfrm rot="5400000">
            <a:off x="3308104" y="1679703"/>
            <a:ext cx="131803" cy="185533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2" name="Rectangle 4"/>
          <p:cNvSpPr>
            <a:spLocks noChangeArrowheads="1"/>
          </p:cNvSpPr>
          <p:nvPr>
            <p:custDataLst>
              <p:tags r:id="rId6"/>
            </p:custDataLst>
          </p:nvPr>
        </p:nvSpPr>
        <p:spPr bwMode="auto">
          <a:xfrm>
            <a:off x="6225169" y="2458449"/>
            <a:ext cx="3191612" cy="310734"/>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300"/>
              </a:spcBef>
            </a:pPr>
            <a:r>
              <a:rPr lang="en-US" sz="700" dirty="0" smtClean="0">
                <a:solidFill>
                  <a:schemeClr val="bg1"/>
                </a:solidFill>
              </a:rPr>
              <a:t>This example refers to holdings in affiliated companies. </a:t>
            </a:r>
          </a:p>
          <a:p>
            <a:pPr algn="ctr" defTabSz="762000" eaLnBrk="0" hangingPunct="0">
              <a:lnSpc>
                <a:spcPct val="90000"/>
              </a:lnSpc>
              <a:spcBef>
                <a:spcPts val="300"/>
              </a:spcBef>
            </a:pPr>
            <a:r>
              <a:rPr lang="en-US" sz="700" dirty="0" smtClean="0">
                <a:solidFill>
                  <a:schemeClr val="bg1"/>
                </a:solidFill>
              </a:rPr>
              <a:t>Pure financial investments may , of course, be classified as financial debt.</a:t>
            </a:r>
            <a:endParaRPr lang="en-US" sz="700" dirty="0">
              <a:solidFill>
                <a:schemeClr val="bg1"/>
              </a:solidFill>
            </a:endParaRPr>
          </a:p>
        </p:txBody>
      </p:sp>
      <p:cxnSp>
        <p:nvCxnSpPr>
          <p:cNvPr id="23" name="Gewinkelte Verbindung 22"/>
          <p:cNvCxnSpPr>
            <a:stCxn id="22" idx="1"/>
          </p:cNvCxnSpPr>
          <p:nvPr/>
        </p:nvCxnSpPr>
        <p:spPr>
          <a:xfrm rot="10800000">
            <a:off x="4301673" y="2613816"/>
            <a:ext cx="1923496" cy="0"/>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graphicFrame>
        <p:nvGraphicFramePr>
          <p:cNvPr id="28" name="Objekt 27"/>
          <p:cNvGraphicFramePr>
            <a:graphicFrameLocks noChangeAspect="1"/>
          </p:cNvGraphicFramePr>
          <p:nvPr>
            <p:extLst>
              <p:ext uri="{D42A27DB-BD31-4B8C-83A1-F6EECF244321}">
                <p14:modId xmlns:p14="http://schemas.microsoft.com/office/powerpoint/2010/main" val="1327732804"/>
              </p:ext>
            </p:extLst>
          </p:nvPr>
        </p:nvGraphicFramePr>
        <p:xfrm>
          <a:off x="-1533772" y="3902075"/>
          <a:ext cx="914400" cy="771525"/>
        </p:xfrm>
        <a:graphic>
          <a:graphicData uri="http://schemas.openxmlformats.org/presentationml/2006/ole">
            <mc:AlternateContent xmlns:mc="http://schemas.openxmlformats.org/markup-compatibility/2006">
              <mc:Choice xmlns:v="urn:schemas-microsoft-com:vml" Requires="v">
                <p:oleObj spid="_x0000_s3092" name="Arbeitsblatt" showAsIcon="1" r:id="rId11" imgW="914400" imgH="771480" progId="Excel.Sheet.12">
                  <p:embed/>
                </p:oleObj>
              </mc:Choice>
              <mc:Fallback>
                <p:oleObj name="Arbeitsblatt" showAsIcon="1" r:id="rId11" imgW="914400" imgH="771480" progId="Excel.Sheet.12">
                  <p:embed/>
                  <p:pic>
                    <p:nvPicPr>
                      <p:cNvPr id="0" name=""/>
                      <p:cNvPicPr/>
                      <p:nvPr/>
                    </p:nvPicPr>
                    <p:blipFill>
                      <a:blip r:embed="rId12"/>
                      <a:stretch>
                        <a:fillRect/>
                      </a:stretch>
                    </p:blipFill>
                    <p:spPr>
                      <a:xfrm>
                        <a:off x="-1533772" y="390207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4063326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p:cNvSpPr>
            <a:spLocks noGrp="1"/>
          </p:cNvSpPr>
          <p:nvPr>
            <p:ph type="body" sz="quarter" idx="10"/>
          </p:nvPr>
        </p:nvSpPr>
        <p:spPr/>
        <p:txBody>
          <a:bodyPr/>
          <a:lstStyle/>
          <a:p>
            <a:pPr>
              <a:spcBef>
                <a:spcPts val="300"/>
              </a:spcBef>
            </a:pPr>
            <a:r>
              <a:rPr lang="en-US" dirty="0" smtClean="0">
                <a:latin typeface="Arial" pitchFamily="34" charset="0"/>
                <a:cs typeface="Arial" pitchFamily="34" charset="0"/>
              </a:rPr>
              <a:t>”Debt Capacity" based on Net debt / EBITDA ratio analysis is an important issue for C level discussions</a:t>
            </a:r>
          </a:p>
          <a:p>
            <a:pPr>
              <a:spcBef>
                <a:spcPts val="300"/>
              </a:spcBef>
            </a:pPr>
            <a:r>
              <a:rPr lang="en-US" dirty="0" smtClean="0">
                <a:latin typeface="Arial" pitchFamily="34" charset="0"/>
                <a:cs typeface="Arial" pitchFamily="34" charset="0"/>
              </a:rPr>
              <a:t>The only item typically considered as debt-like in such high level discussion are pension liabilities (and even these are more an issue for analysts / rating agencies than for banks)</a:t>
            </a:r>
          </a:p>
          <a:p>
            <a:pPr>
              <a:spcBef>
                <a:spcPts val="300"/>
              </a:spcBef>
            </a:pPr>
            <a:r>
              <a:rPr lang="en-US" dirty="0" smtClean="0">
                <a:latin typeface="Arial" pitchFamily="34" charset="0"/>
                <a:cs typeface="Arial" pitchFamily="34" charset="0"/>
              </a:rPr>
              <a:t>On such simplified basis it is possible to simulate the impact of potential acquisitions or divestments of portfolio companies on the debt rating of an entity.</a:t>
            </a:r>
          </a:p>
          <a:p>
            <a:pPr>
              <a:spcBef>
                <a:spcPts val="300"/>
              </a:spcBef>
            </a:pPr>
            <a:r>
              <a:rPr lang="en-US" dirty="0" smtClean="0">
                <a:latin typeface="Arial" pitchFamily="34" charset="0"/>
                <a:cs typeface="Arial" pitchFamily="34" charset="0"/>
              </a:rPr>
              <a:t>Due diligence obviously has to analyze net debt in more granularity, but sometimes such high level view may help to put findings into perspective (especially when too detailed analyses makes it difficult to come up with key findings)</a:t>
            </a:r>
            <a:endParaRPr lang="en-US" dirty="0">
              <a:latin typeface="Arial" pitchFamily="34" charset="0"/>
              <a:cs typeface="Arial" pitchFamily="34" charset="0"/>
            </a:endParaRPr>
          </a:p>
        </p:txBody>
      </p:sp>
      <p:sp>
        <p:nvSpPr>
          <p:cNvPr id="6" name="Titel 5"/>
          <p:cNvSpPr>
            <a:spLocks noGrp="1"/>
          </p:cNvSpPr>
          <p:nvPr>
            <p:ph type="title"/>
          </p:nvPr>
        </p:nvSpPr>
        <p:spPr/>
        <p:txBody>
          <a:bodyPr/>
          <a:lstStyle/>
          <a:p>
            <a:r>
              <a:rPr lang="en-US" sz="4000" dirty="0" smtClean="0"/>
              <a:t>High-level view of net debt – Corporate finance</a:t>
            </a:r>
            <a:endParaRPr lang="en-US" dirty="0"/>
          </a:p>
        </p:txBody>
      </p:sp>
      <p:sp>
        <p:nvSpPr>
          <p:cNvPr id="5" name="Textplatzhalter 4"/>
          <p:cNvSpPr>
            <a:spLocks noGrp="1"/>
          </p:cNvSpPr>
          <p:nvPr>
            <p:ph type="body" sz="quarter" idx="13"/>
          </p:nvPr>
        </p:nvSpPr>
        <p:spPr/>
        <p:txBody>
          <a:bodyPr/>
          <a:lstStyle/>
          <a:p>
            <a:endParaRPr lang="en-US" dirty="0"/>
          </a:p>
        </p:txBody>
      </p:sp>
      <p:sp>
        <p:nvSpPr>
          <p:cNvPr id="96" name="Rechteck 95"/>
          <p:cNvSpPr/>
          <p:nvPr/>
        </p:nvSpPr>
        <p:spPr bwMode="auto">
          <a:xfrm>
            <a:off x="5991957" y="3817314"/>
            <a:ext cx="3421356" cy="2170244"/>
          </a:xfrm>
          <a:prstGeom prst="rect">
            <a:avLst/>
          </a:prstGeom>
          <a:noFill/>
          <a:ln w="9525" cap="flat" cmpd="sng" algn="ctr">
            <a:solidFill>
              <a:schemeClr val="accent2"/>
            </a:solidFill>
            <a:prstDash val="solid"/>
            <a:round/>
            <a:headEnd type="none" w="med" len="med"/>
            <a:tailEnd type="none" w="med" len="med"/>
          </a:ln>
          <a:effectLst/>
        </p:spPr>
        <p:txBody>
          <a:bodyPr vert="horz" wrap="square" lIns="36439" tIns="36439" rIns="12146" bIns="36439" numCol="1" rtlCol="0" anchor="t" anchorCtr="0" compatLnSpc="1">
            <a:prstTxWarp prst="textNoShape">
              <a:avLst/>
            </a:prstTxWarp>
          </a:bodyPr>
          <a:lstStyle/>
          <a:p>
            <a:pPr marL="239959"/>
            <a:r>
              <a:rPr lang="en-US" sz="800" b="1" dirty="0" smtClean="0">
                <a:solidFill>
                  <a:srgbClr val="00338D"/>
                </a:solidFill>
                <a:latin typeface="Arial"/>
              </a:rPr>
              <a:t>Option x</a:t>
            </a:r>
          </a:p>
        </p:txBody>
      </p:sp>
      <p:sp>
        <p:nvSpPr>
          <p:cNvPr id="97" name="Textfeld 96"/>
          <p:cNvSpPr txBox="1"/>
          <p:nvPr/>
        </p:nvSpPr>
        <p:spPr>
          <a:xfrm>
            <a:off x="6019497" y="4015165"/>
            <a:ext cx="1781993" cy="1716606"/>
          </a:xfrm>
          <a:prstGeom prst="rect">
            <a:avLst/>
          </a:prstGeom>
          <a:noFill/>
        </p:spPr>
        <p:txBody>
          <a:bodyPr wrap="square" lIns="60732" tIns="30852" rIns="0" bIns="30852" rtlCol="0">
            <a:spAutoFit/>
          </a:bodyPr>
          <a:lstStyle/>
          <a:p>
            <a:pPr marL="57847" indent="-57847">
              <a:tabLst>
                <a:tab pos="57847" algn="l"/>
              </a:tabLst>
            </a:pPr>
            <a:r>
              <a:rPr lang="en-US" sz="600" b="1" dirty="0" smtClean="0">
                <a:solidFill>
                  <a:schemeClr val="tx2"/>
                </a:solidFill>
                <a:latin typeface="Arial"/>
              </a:rPr>
              <a:t>Indicative valuation (share)</a:t>
            </a: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pPr>
            <a:endParaRPr lang="en-US" sz="600" dirty="0" smtClean="0">
              <a:latin typeface="Arial"/>
            </a:endParaRPr>
          </a:p>
          <a:p>
            <a:pPr marL="57847" indent="-57847">
              <a:tabLst>
                <a:tab pos="57847" algn="l"/>
              </a:tabLst>
            </a:pPr>
            <a:endParaRPr lang="en-US" sz="600" b="1" i="1" dirty="0" smtClean="0">
              <a:solidFill>
                <a:schemeClr val="tx2"/>
              </a:solidFill>
              <a:latin typeface="Arial"/>
            </a:endParaRPr>
          </a:p>
          <a:p>
            <a:pPr marL="57847" indent="-57847">
              <a:tabLst>
                <a:tab pos="57847" algn="l"/>
              </a:tabLst>
            </a:pPr>
            <a:endParaRPr lang="en-US" sz="600" b="1" i="1" dirty="0" smtClean="0">
              <a:solidFill>
                <a:schemeClr val="tx2"/>
              </a:solidFill>
              <a:latin typeface="Arial"/>
            </a:endParaRPr>
          </a:p>
          <a:p>
            <a:pPr marL="57847" indent="-57847">
              <a:tabLst>
                <a:tab pos="57847" algn="l"/>
              </a:tabLst>
            </a:pPr>
            <a:endParaRPr lang="en-US" sz="600" b="1" i="1" dirty="0" smtClean="0">
              <a:solidFill>
                <a:schemeClr val="tx2"/>
              </a:solidFill>
              <a:latin typeface="Arial"/>
            </a:endParaRPr>
          </a:p>
          <a:p>
            <a:pPr marL="57847" indent="-57847">
              <a:tabLst>
                <a:tab pos="57847" algn="l"/>
              </a:tabLst>
            </a:pPr>
            <a:r>
              <a:rPr lang="en-US" sz="600" b="1" dirty="0" smtClean="0">
                <a:solidFill>
                  <a:schemeClr val="tx2"/>
                </a:solidFill>
                <a:latin typeface="Arial"/>
              </a:rPr>
              <a:t>Market estimation</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endParaRPr lang="en-US" sz="500" dirty="0">
              <a:latin typeface="Arial"/>
            </a:endParaRPr>
          </a:p>
        </p:txBody>
      </p:sp>
      <p:sp>
        <p:nvSpPr>
          <p:cNvPr id="98" name="Rechteck 97"/>
          <p:cNvSpPr/>
          <p:nvPr/>
        </p:nvSpPr>
        <p:spPr bwMode="auto">
          <a:xfrm>
            <a:off x="5994764" y="1431681"/>
            <a:ext cx="3421356" cy="2094697"/>
          </a:xfrm>
          <a:prstGeom prst="rect">
            <a:avLst/>
          </a:prstGeom>
          <a:noFill/>
          <a:ln w="9525" cap="flat" cmpd="sng" algn="ctr">
            <a:solidFill>
              <a:schemeClr val="accent1"/>
            </a:solidFill>
            <a:prstDash val="solid"/>
            <a:round/>
            <a:headEnd type="none" w="med" len="med"/>
            <a:tailEnd type="none" w="med" len="med"/>
          </a:ln>
          <a:effectLst/>
        </p:spPr>
        <p:txBody>
          <a:bodyPr vert="horz" wrap="square" lIns="36439" tIns="36439" rIns="12146" bIns="36439" numCol="1" rtlCol="0" anchor="t" anchorCtr="0" compatLnSpc="1">
            <a:prstTxWarp prst="textNoShape">
              <a:avLst/>
            </a:prstTxWarp>
          </a:bodyPr>
          <a:lstStyle/>
          <a:p>
            <a:pPr marL="239959" defTabSz="617037"/>
            <a:r>
              <a:rPr lang="en-US" sz="800" b="1" dirty="0" smtClean="0">
                <a:solidFill>
                  <a:srgbClr val="00338D"/>
                </a:solidFill>
                <a:latin typeface="Arial"/>
              </a:rPr>
              <a:t>Holdings portfolio in market test/capital requirements</a:t>
            </a:r>
          </a:p>
        </p:txBody>
      </p:sp>
      <p:sp>
        <p:nvSpPr>
          <p:cNvPr id="99" name="Rechteck 98"/>
          <p:cNvSpPr/>
          <p:nvPr/>
        </p:nvSpPr>
        <p:spPr bwMode="auto">
          <a:xfrm>
            <a:off x="2450231" y="1428247"/>
            <a:ext cx="3421356" cy="2094697"/>
          </a:xfrm>
          <a:prstGeom prst="rect">
            <a:avLst/>
          </a:prstGeom>
          <a:noFill/>
          <a:ln w="9525" cap="flat" cmpd="sng" algn="ctr">
            <a:solidFill>
              <a:schemeClr val="tx2"/>
            </a:solidFill>
            <a:prstDash val="solid"/>
            <a:round/>
            <a:headEnd type="none" w="med" len="med"/>
            <a:tailEnd type="none" w="med" len="med"/>
          </a:ln>
          <a:effectLst/>
        </p:spPr>
        <p:txBody>
          <a:bodyPr vert="horz" wrap="square" lIns="36439" tIns="36439" rIns="12146" bIns="36439" numCol="1" rtlCol="0" anchor="t" anchorCtr="0" compatLnSpc="1">
            <a:prstTxWarp prst="textNoShape">
              <a:avLst/>
            </a:prstTxWarp>
          </a:bodyPr>
          <a:lstStyle/>
          <a:p>
            <a:pPr marL="239959" defTabSz="617037"/>
            <a:r>
              <a:rPr lang="en-US" sz="800" b="1" dirty="0" smtClean="0">
                <a:solidFill>
                  <a:srgbClr val="00338D"/>
                </a:solidFill>
                <a:latin typeface="Arial"/>
              </a:rPr>
              <a:t>Financing/Headroom</a:t>
            </a:r>
          </a:p>
        </p:txBody>
      </p:sp>
      <p:sp>
        <p:nvSpPr>
          <p:cNvPr id="100" name="Rechteck 99"/>
          <p:cNvSpPr/>
          <p:nvPr/>
        </p:nvSpPr>
        <p:spPr bwMode="auto">
          <a:xfrm>
            <a:off x="5994764" y="1431681"/>
            <a:ext cx="189657" cy="192278"/>
          </a:xfrm>
          <a:prstGeom prst="rect">
            <a:avLst/>
          </a:prstGeom>
          <a:solidFill>
            <a:schemeClr val="accent1"/>
          </a:solidFill>
          <a:ln w="19050" cap="flat" cmpd="sng" algn="ctr">
            <a:noFill/>
            <a:prstDash val="dash"/>
            <a:round/>
            <a:headEnd type="none" w="med" len="med"/>
            <a:tailEnd type="none" w="med" len="med"/>
          </a:ln>
          <a:effectLst/>
        </p:spPr>
        <p:txBody>
          <a:bodyPr vert="horz" wrap="square" lIns="24293" tIns="24293" rIns="24293" bIns="24293" numCol="1" rtlCol="0" anchor="ctr" anchorCtr="1" compatLnSpc="1">
            <a:prstTxWarp prst="textNoShape">
              <a:avLst/>
            </a:prstTxWarp>
          </a:bodyPr>
          <a:lstStyle/>
          <a:p>
            <a:pPr algn="ctr" defTabSz="617037" fontAlgn="base">
              <a:spcBef>
                <a:spcPct val="0"/>
              </a:spcBef>
              <a:spcAft>
                <a:spcPct val="0"/>
              </a:spcAft>
            </a:pPr>
            <a:r>
              <a:rPr lang="en-US" sz="900" b="1" dirty="0" smtClean="0">
                <a:solidFill>
                  <a:schemeClr val="bg1"/>
                </a:solidFill>
                <a:latin typeface="Arial"/>
                <a:cs typeface="Arial" pitchFamily="34" charset="0"/>
              </a:rPr>
              <a:t>5</a:t>
            </a:r>
          </a:p>
        </p:txBody>
      </p:sp>
      <p:sp>
        <p:nvSpPr>
          <p:cNvPr id="101" name="Rechteck 100"/>
          <p:cNvSpPr/>
          <p:nvPr/>
        </p:nvSpPr>
        <p:spPr bwMode="auto">
          <a:xfrm>
            <a:off x="2450231" y="1428247"/>
            <a:ext cx="189657" cy="192278"/>
          </a:xfrm>
          <a:prstGeom prst="rect">
            <a:avLst/>
          </a:prstGeom>
          <a:solidFill>
            <a:schemeClr val="tx2"/>
          </a:solidFill>
          <a:ln w="19050" cap="flat" cmpd="sng" algn="ctr">
            <a:noFill/>
            <a:prstDash val="dash"/>
            <a:round/>
            <a:headEnd type="none" w="med" len="med"/>
            <a:tailEnd type="none" w="med" len="med"/>
          </a:ln>
          <a:effectLst/>
        </p:spPr>
        <p:txBody>
          <a:bodyPr vert="horz" wrap="square" lIns="24293" tIns="24293" rIns="24293" bIns="24293" numCol="1" rtlCol="0" anchor="ctr" anchorCtr="1" compatLnSpc="1">
            <a:prstTxWarp prst="textNoShape">
              <a:avLst/>
            </a:prstTxWarp>
          </a:bodyPr>
          <a:lstStyle/>
          <a:p>
            <a:pPr algn="ctr" defTabSz="617037" fontAlgn="base">
              <a:spcBef>
                <a:spcPct val="0"/>
              </a:spcBef>
              <a:spcAft>
                <a:spcPct val="0"/>
              </a:spcAft>
            </a:pPr>
            <a:r>
              <a:rPr lang="en-US" sz="900" b="1" dirty="0" smtClean="0">
                <a:solidFill>
                  <a:schemeClr val="bg1"/>
                </a:solidFill>
                <a:latin typeface="Arial"/>
                <a:cs typeface="Arial" pitchFamily="34" charset="0"/>
              </a:rPr>
              <a:t>4</a:t>
            </a:r>
          </a:p>
        </p:txBody>
      </p:sp>
      <p:sp>
        <p:nvSpPr>
          <p:cNvPr id="102" name="Rechteck 101"/>
          <p:cNvSpPr/>
          <p:nvPr/>
        </p:nvSpPr>
        <p:spPr bwMode="auto">
          <a:xfrm>
            <a:off x="7773219" y="2496200"/>
            <a:ext cx="1388120" cy="721125"/>
          </a:xfrm>
          <a:prstGeom prst="rect">
            <a:avLst/>
          </a:prstGeom>
          <a:solidFill>
            <a:schemeClr val="bg1"/>
          </a:solidFill>
          <a:ln w="6350" cap="flat" cmpd="sng" algn="ctr">
            <a:solidFill>
              <a:srgbClr val="747678"/>
            </a:solidFill>
            <a:prstDash val="solid"/>
            <a:round/>
            <a:headEnd type="none" w="med" len="med"/>
            <a:tailEnd type="none" w="med" len="med"/>
          </a:ln>
          <a:effectLst/>
        </p:spPr>
        <p:txBody>
          <a:bodyPr vert="horz" wrap="square" lIns="36439" tIns="36439" rIns="12146" bIns="36439" numCol="1" rtlCol="0" anchor="ctr" anchorCtr="1" compatLnSpc="1">
            <a:prstTxWarp prst="textNoShape">
              <a:avLst/>
            </a:prstTxWarp>
          </a:bodyPr>
          <a:lstStyle/>
          <a:p>
            <a:pPr defTabSz="617037" fontAlgn="base">
              <a:spcBef>
                <a:spcPct val="0"/>
              </a:spcBef>
              <a:spcAft>
                <a:spcPct val="0"/>
              </a:spcAft>
            </a:pPr>
            <a:endParaRPr lang="en-US" sz="700" dirty="0" smtClean="0">
              <a:latin typeface="Univers 45 Light" pitchFamily="2" charset="0"/>
            </a:endParaRPr>
          </a:p>
        </p:txBody>
      </p:sp>
      <p:sp>
        <p:nvSpPr>
          <p:cNvPr id="103" name="Rechteck 102"/>
          <p:cNvSpPr/>
          <p:nvPr/>
        </p:nvSpPr>
        <p:spPr bwMode="auto">
          <a:xfrm>
            <a:off x="6385099" y="2496200"/>
            <a:ext cx="1388120" cy="721125"/>
          </a:xfrm>
          <a:prstGeom prst="rect">
            <a:avLst/>
          </a:prstGeom>
          <a:solidFill>
            <a:schemeClr val="bg1"/>
          </a:solidFill>
          <a:ln w="6350" cap="flat" cmpd="sng" algn="ctr">
            <a:solidFill>
              <a:srgbClr val="747678"/>
            </a:solidFill>
            <a:prstDash val="solid"/>
            <a:round/>
            <a:headEnd type="none" w="med" len="med"/>
            <a:tailEnd type="none" w="med" len="med"/>
          </a:ln>
          <a:effectLst/>
        </p:spPr>
        <p:txBody>
          <a:bodyPr vert="horz" wrap="square" lIns="36439" tIns="36439" rIns="12146" bIns="36439" numCol="1" rtlCol="0" anchor="ctr" anchorCtr="1" compatLnSpc="1">
            <a:prstTxWarp prst="textNoShape">
              <a:avLst/>
            </a:prstTxWarp>
          </a:bodyPr>
          <a:lstStyle/>
          <a:p>
            <a:pPr defTabSz="617037" fontAlgn="base">
              <a:spcBef>
                <a:spcPct val="0"/>
              </a:spcBef>
              <a:spcAft>
                <a:spcPct val="0"/>
              </a:spcAft>
            </a:pPr>
            <a:endParaRPr lang="en-US" sz="700" dirty="0" smtClean="0">
              <a:latin typeface="Univers 45 Light" pitchFamily="2" charset="0"/>
            </a:endParaRPr>
          </a:p>
        </p:txBody>
      </p:sp>
      <p:sp>
        <p:nvSpPr>
          <p:cNvPr id="104" name="Rechteck 103"/>
          <p:cNvSpPr/>
          <p:nvPr/>
        </p:nvSpPr>
        <p:spPr bwMode="auto">
          <a:xfrm>
            <a:off x="7773219" y="1775075"/>
            <a:ext cx="1388120" cy="721125"/>
          </a:xfrm>
          <a:prstGeom prst="rect">
            <a:avLst/>
          </a:prstGeom>
          <a:solidFill>
            <a:schemeClr val="bg1"/>
          </a:solidFill>
          <a:ln w="6350" cap="flat" cmpd="sng" algn="ctr">
            <a:solidFill>
              <a:srgbClr val="747678"/>
            </a:solidFill>
            <a:prstDash val="solid"/>
            <a:round/>
            <a:headEnd type="none" w="med" len="med"/>
            <a:tailEnd type="none" w="med" len="med"/>
          </a:ln>
          <a:effectLst/>
        </p:spPr>
        <p:txBody>
          <a:bodyPr vert="horz" wrap="square" lIns="36439" tIns="36439" rIns="12146" bIns="36439" numCol="1" rtlCol="0" anchor="ctr" anchorCtr="1" compatLnSpc="1">
            <a:prstTxWarp prst="textNoShape">
              <a:avLst/>
            </a:prstTxWarp>
          </a:bodyPr>
          <a:lstStyle/>
          <a:p>
            <a:pPr defTabSz="617037" fontAlgn="base">
              <a:spcBef>
                <a:spcPct val="0"/>
              </a:spcBef>
              <a:spcAft>
                <a:spcPct val="0"/>
              </a:spcAft>
            </a:pPr>
            <a:endParaRPr lang="en-US" sz="700" dirty="0" smtClean="0">
              <a:latin typeface="Univers 45 Light" pitchFamily="2" charset="0"/>
            </a:endParaRPr>
          </a:p>
        </p:txBody>
      </p:sp>
      <p:sp>
        <p:nvSpPr>
          <p:cNvPr id="105" name="Rechteck 104"/>
          <p:cNvSpPr/>
          <p:nvPr/>
        </p:nvSpPr>
        <p:spPr bwMode="auto">
          <a:xfrm>
            <a:off x="6385099" y="1775075"/>
            <a:ext cx="1388120" cy="721125"/>
          </a:xfrm>
          <a:prstGeom prst="rect">
            <a:avLst/>
          </a:prstGeom>
          <a:solidFill>
            <a:schemeClr val="bg1"/>
          </a:solidFill>
          <a:ln w="6350" cap="flat" cmpd="sng" algn="ctr">
            <a:solidFill>
              <a:srgbClr val="747678"/>
            </a:solidFill>
            <a:prstDash val="solid"/>
            <a:round/>
            <a:headEnd type="none" w="med" len="med"/>
            <a:tailEnd type="none" w="med" len="med"/>
          </a:ln>
          <a:effectLst/>
        </p:spPr>
        <p:txBody>
          <a:bodyPr vert="horz" wrap="square" lIns="36439" tIns="36439" rIns="12146" bIns="36439" numCol="1" rtlCol="0" anchor="ctr" anchorCtr="1" compatLnSpc="1">
            <a:prstTxWarp prst="textNoShape">
              <a:avLst/>
            </a:prstTxWarp>
          </a:bodyPr>
          <a:lstStyle/>
          <a:p>
            <a:pPr defTabSz="617037" fontAlgn="base">
              <a:spcBef>
                <a:spcPct val="0"/>
              </a:spcBef>
              <a:spcAft>
                <a:spcPct val="0"/>
              </a:spcAft>
            </a:pPr>
            <a:endParaRPr lang="en-US" sz="700" dirty="0" smtClean="0">
              <a:latin typeface="Univers 45 Light" pitchFamily="2" charset="0"/>
            </a:endParaRPr>
          </a:p>
        </p:txBody>
      </p:sp>
      <p:cxnSp>
        <p:nvCxnSpPr>
          <p:cNvPr id="106" name="Gerade Verbindung mit Pfeil 105"/>
          <p:cNvCxnSpPr/>
          <p:nvPr/>
        </p:nvCxnSpPr>
        <p:spPr bwMode="auto">
          <a:xfrm>
            <a:off x="6350034" y="2015448"/>
            <a:ext cx="0" cy="1030179"/>
          </a:xfrm>
          <a:prstGeom prst="straightConnector1">
            <a:avLst/>
          </a:prstGeom>
          <a:noFill/>
          <a:ln w="6350" cap="flat" cmpd="sng" algn="ctr">
            <a:solidFill>
              <a:schemeClr val="tx1"/>
            </a:solidFill>
            <a:prstDash val="sysDot"/>
            <a:round/>
            <a:headEnd type="triangle" w="sm" len="sm"/>
            <a:tailEnd type="triangle" w="sm" len="sm"/>
          </a:ln>
          <a:effectLst/>
        </p:spPr>
      </p:cxnSp>
      <p:cxnSp>
        <p:nvCxnSpPr>
          <p:cNvPr id="107" name="Gerade Verbindung mit Pfeil 106"/>
          <p:cNvCxnSpPr/>
          <p:nvPr/>
        </p:nvCxnSpPr>
        <p:spPr bwMode="auto">
          <a:xfrm flipH="1">
            <a:off x="6755184" y="3251665"/>
            <a:ext cx="2032268" cy="0"/>
          </a:xfrm>
          <a:prstGeom prst="straightConnector1">
            <a:avLst/>
          </a:prstGeom>
          <a:noFill/>
          <a:ln w="6350" cap="flat" cmpd="sng" algn="ctr">
            <a:solidFill>
              <a:schemeClr val="tx1"/>
            </a:solidFill>
            <a:prstDash val="sysDot"/>
            <a:round/>
            <a:headEnd type="triangle" w="sm" len="sm"/>
            <a:tailEnd type="triangle" w="sm" len="sm"/>
          </a:ln>
          <a:effectLst/>
        </p:spPr>
      </p:cxnSp>
      <p:sp>
        <p:nvSpPr>
          <p:cNvPr id="108" name="Textfeld 107"/>
          <p:cNvSpPr txBox="1"/>
          <p:nvPr/>
        </p:nvSpPr>
        <p:spPr>
          <a:xfrm rot="16200000">
            <a:off x="5758977" y="2375065"/>
            <a:ext cx="858482" cy="139251"/>
          </a:xfrm>
          <a:prstGeom prst="rect">
            <a:avLst/>
          </a:prstGeom>
          <a:noFill/>
        </p:spPr>
        <p:txBody>
          <a:bodyPr wrap="square" lIns="61704" tIns="30852" rIns="61704" bIns="30852" rtlCol="0">
            <a:spAutoFit/>
          </a:bodyPr>
          <a:lstStyle/>
          <a:p>
            <a:pPr marL="57847" indent="-57847" algn="ctr">
              <a:tabLst>
                <a:tab pos="57847" algn="l"/>
              </a:tabLst>
            </a:pPr>
            <a:r>
              <a:rPr lang="en-US" sz="500" i="1" dirty="0" smtClean="0">
                <a:latin typeface="Arial"/>
              </a:rPr>
              <a:t>Saleability</a:t>
            </a:r>
            <a:endParaRPr lang="en-US" sz="500" i="1" dirty="0">
              <a:latin typeface="Arial"/>
            </a:endParaRPr>
          </a:p>
        </p:txBody>
      </p:sp>
      <p:sp>
        <p:nvSpPr>
          <p:cNvPr id="109" name="Textfeld 108"/>
          <p:cNvSpPr txBox="1"/>
          <p:nvPr/>
        </p:nvSpPr>
        <p:spPr>
          <a:xfrm rot="16200000">
            <a:off x="6107565" y="3099116"/>
            <a:ext cx="446410" cy="139251"/>
          </a:xfrm>
          <a:prstGeom prst="rect">
            <a:avLst/>
          </a:prstGeom>
          <a:noFill/>
        </p:spPr>
        <p:txBody>
          <a:bodyPr wrap="square" lIns="61704" tIns="30852" rIns="61704" bIns="30852" rtlCol="0">
            <a:spAutoFit/>
          </a:bodyPr>
          <a:lstStyle/>
          <a:p>
            <a:pPr marL="57847" indent="-57847" algn="ctr">
              <a:tabLst>
                <a:tab pos="57847" algn="l"/>
              </a:tabLst>
            </a:pPr>
            <a:r>
              <a:rPr lang="en-US" sz="500" i="1" dirty="0" smtClean="0">
                <a:latin typeface="Arial"/>
              </a:rPr>
              <a:t>low</a:t>
            </a:r>
            <a:endParaRPr lang="en-US" sz="500" i="1" dirty="0">
              <a:latin typeface="Arial"/>
            </a:endParaRPr>
          </a:p>
        </p:txBody>
      </p:sp>
      <p:sp>
        <p:nvSpPr>
          <p:cNvPr id="110" name="Textfeld 109"/>
          <p:cNvSpPr txBox="1"/>
          <p:nvPr/>
        </p:nvSpPr>
        <p:spPr>
          <a:xfrm>
            <a:off x="8822628" y="3217325"/>
            <a:ext cx="440325" cy="139251"/>
          </a:xfrm>
          <a:prstGeom prst="rect">
            <a:avLst/>
          </a:prstGeom>
          <a:noFill/>
        </p:spPr>
        <p:txBody>
          <a:bodyPr wrap="square" lIns="61704" tIns="30852" rIns="61704" bIns="30852" rtlCol="0">
            <a:spAutoFit/>
          </a:bodyPr>
          <a:lstStyle/>
          <a:p>
            <a:pPr marL="57847" indent="-57847" algn="ctr">
              <a:tabLst>
                <a:tab pos="57847" algn="l"/>
              </a:tabLst>
            </a:pPr>
            <a:r>
              <a:rPr lang="en-US" sz="500" i="1" dirty="0" smtClean="0">
                <a:latin typeface="Arial"/>
              </a:rPr>
              <a:t>high</a:t>
            </a:r>
            <a:endParaRPr lang="en-US" sz="500" i="1" dirty="0">
              <a:latin typeface="Arial"/>
            </a:endParaRPr>
          </a:p>
        </p:txBody>
      </p:sp>
      <p:sp>
        <p:nvSpPr>
          <p:cNvPr id="111" name="Textfeld 110"/>
          <p:cNvSpPr txBox="1"/>
          <p:nvPr/>
        </p:nvSpPr>
        <p:spPr>
          <a:xfrm rot="16200000">
            <a:off x="6107565" y="1825636"/>
            <a:ext cx="446410" cy="139251"/>
          </a:xfrm>
          <a:prstGeom prst="rect">
            <a:avLst/>
          </a:prstGeom>
          <a:noFill/>
        </p:spPr>
        <p:txBody>
          <a:bodyPr wrap="square" lIns="61704" tIns="30852" rIns="61704" bIns="30852" rtlCol="0">
            <a:spAutoFit/>
          </a:bodyPr>
          <a:lstStyle/>
          <a:p>
            <a:pPr marL="57847" indent="-57847" algn="ctr">
              <a:tabLst>
                <a:tab pos="57847" algn="l"/>
              </a:tabLst>
            </a:pPr>
            <a:r>
              <a:rPr lang="en-US" sz="500" i="1" dirty="0" smtClean="0">
                <a:latin typeface="Arial"/>
              </a:rPr>
              <a:t>high</a:t>
            </a:r>
            <a:endParaRPr lang="en-US" sz="500" i="1" dirty="0">
              <a:latin typeface="Arial"/>
            </a:endParaRPr>
          </a:p>
        </p:txBody>
      </p:sp>
      <p:sp>
        <p:nvSpPr>
          <p:cNvPr id="112" name="Ellipse 111"/>
          <p:cNvSpPr/>
          <p:nvPr/>
        </p:nvSpPr>
        <p:spPr bwMode="auto">
          <a:xfrm>
            <a:off x="6573716" y="2727731"/>
            <a:ext cx="162582" cy="130490"/>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a:r>
              <a:rPr lang="en-US" sz="400" dirty="0" smtClean="0">
                <a:solidFill>
                  <a:srgbClr val="FFFFFF"/>
                </a:solidFill>
                <a:latin typeface="Arial"/>
              </a:rPr>
              <a:t>x</a:t>
            </a:r>
          </a:p>
        </p:txBody>
      </p:sp>
      <p:sp>
        <p:nvSpPr>
          <p:cNvPr id="113" name="Ellipse 112"/>
          <p:cNvSpPr/>
          <p:nvPr>
            <p:custDataLst>
              <p:tags r:id="rId1"/>
            </p:custDataLst>
          </p:nvPr>
        </p:nvSpPr>
        <p:spPr bwMode="auto">
          <a:xfrm>
            <a:off x="7310158" y="2530538"/>
            <a:ext cx="230324" cy="163455"/>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square" lIns="0" tIns="36439" rIns="0" bIns="36439" numCol="1" rtlCol="0" anchor="ctr" anchorCtr="1" compatLnSpc="1">
            <a:prstTxWarp prst="textNoShape">
              <a:avLst/>
            </a:prstTxWarp>
          </a:bodyPr>
          <a:lstStyle/>
          <a:p>
            <a:pPr algn="ctr" defTabSz="617037" fontAlgn="base">
              <a:spcBef>
                <a:spcPct val="0"/>
              </a:spcBef>
              <a:spcAft>
                <a:spcPct val="0"/>
              </a:spcAft>
            </a:pPr>
            <a:r>
              <a:rPr lang="en-US" sz="400" dirty="0" smtClean="0">
                <a:latin typeface="Arial"/>
              </a:rPr>
              <a:t>x</a:t>
            </a:r>
          </a:p>
        </p:txBody>
      </p:sp>
      <p:sp>
        <p:nvSpPr>
          <p:cNvPr id="114" name="Ellipse 113"/>
          <p:cNvSpPr/>
          <p:nvPr/>
        </p:nvSpPr>
        <p:spPr bwMode="auto">
          <a:xfrm>
            <a:off x="8014678" y="2200881"/>
            <a:ext cx="270969" cy="206035"/>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a:endParaRPr lang="en-US" sz="400" dirty="0" smtClean="0">
              <a:solidFill>
                <a:srgbClr val="FFFFFF"/>
              </a:solidFill>
              <a:latin typeface="Arial"/>
            </a:endParaRPr>
          </a:p>
        </p:txBody>
      </p:sp>
      <p:sp>
        <p:nvSpPr>
          <p:cNvPr id="115" name="Ellipse 114"/>
          <p:cNvSpPr/>
          <p:nvPr/>
        </p:nvSpPr>
        <p:spPr bwMode="auto">
          <a:xfrm>
            <a:off x="7950652" y="1804416"/>
            <a:ext cx="602442" cy="362304"/>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a:r>
              <a:rPr lang="en-US" sz="400" dirty="0" smtClean="0">
                <a:solidFill>
                  <a:srgbClr val="FFFFFF"/>
                </a:solidFill>
                <a:latin typeface="Arial"/>
              </a:rPr>
              <a:t>x</a:t>
            </a:r>
          </a:p>
        </p:txBody>
      </p:sp>
      <p:sp>
        <p:nvSpPr>
          <p:cNvPr id="116" name="Ellipse 115"/>
          <p:cNvSpPr/>
          <p:nvPr/>
        </p:nvSpPr>
        <p:spPr bwMode="auto">
          <a:xfrm>
            <a:off x="8719197" y="1926167"/>
            <a:ext cx="379357" cy="219771"/>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defTabSz="617037"/>
            <a:r>
              <a:rPr lang="en-US" sz="400" dirty="0" smtClean="0">
                <a:solidFill>
                  <a:srgbClr val="FFFFFF"/>
                </a:solidFill>
                <a:latin typeface="Arial"/>
              </a:rPr>
              <a:t>x</a:t>
            </a:r>
          </a:p>
        </p:txBody>
      </p:sp>
      <p:sp>
        <p:nvSpPr>
          <p:cNvPr id="117" name="Ellipse 116"/>
          <p:cNvSpPr/>
          <p:nvPr/>
        </p:nvSpPr>
        <p:spPr bwMode="auto">
          <a:xfrm>
            <a:off x="6993585" y="2585481"/>
            <a:ext cx="262379" cy="254111"/>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a:r>
              <a:rPr lang="en-US" sz="400" dirty="0" smtClean="0">
                <a:solidFill>
                  <a:srgbClr val="FFFFFF"/>
                </a:solidFill>
                <a:latin typeface="Arial"/>
              </a:rPr>
              <a:t>x</a:t>
            </a:r>
          </a:p>
        </p:txBody>
      </p:sp>
      <p:sp>
        <p:nvSpPr>
          <p:cNvPr id="118" name="Ellipse 117"/>
          <p:cNvSpPr/>
          <p:nvPr>
            <p:custDataLst>
              <p:tags r:id="rId2"/>
            </p:custDataLst>
          </p:nvPr>
        </p:nvSpPr>
        <p:spPr bwMode="auto">
          <a:xfrm>
            <a:off x="6417777" y="2365710"/>
            <a:ext cx="242056" cy="199168"/>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fontAlgn="base">
              <a:spcBef>
                <a:spcPct val="0"/>
              </a:spcBef>
              <a:spcAft>
                <a:spcPct val="0"/>
              </a:spcAft>
            </a:pPr>
            <a:r>
              <a:rPr lang="en-US" sz="400" dirty="0" smtClean="0">
                <a:solidFill>
                  <a:srgbClr val="FFFFFF"/>
                </a:solidFill>
                <a:latin typeface="Arial"/>
              </a:rPr>
              <a:t>x</a:t>
            </a:r>
          </a:p>
        </p:txBody>
      </p:sp>
      <p:sp>
        <p:nvSpPr>
          <p:cNvPr id="119" name="Freihandform 118"/>
          <p:cNvSpPr/>
          <p:nvPr/>
        </p:nvSpPr>
        <p:spPr bwMode="auto">
          <a:xfrm flipV="1">
            <a:off x="7230683" y="3065654"/>
            <a:ext cx="1354864" cy="103323"/>
          </a:xfrm>
          <a:custGeom>
            <a:avLst/>
            <a:gdLst>
              <a:gd name="connsiteX0" fmla="*/ 0 w 1800225"/>
              <a:gd name="connsiteY0" fmla="*/ 230187 h 257174"/>
              <a:gd name="connsiteX1" fmla="*/ 180975 w 1800225"/>
              <a:gd name="connsiteY1" fmla="*/ 1587 h 257174"/>
              <a:gd name="connsiteX2" fmla="*/ 361950 w 1800225"/>
              <a:gd name="connsiteY2" fmla="*/ 239712 h 257174"/>
              <a:gd name="connsiteX3" fmla="*/ 533400 w 1800225"/>
              <a:gd name="connsiteY3" fmla="*/ 11112 h 257174"/>
              <a:gd name="connsiteX4" fmla="*/ 723900 w 1800225"/>
              <a:gd name="connsiteY4" fmla="*/ 239712 h 257174"/>
              <a:gd name="connsiteX5" fmla="*/ 904875 w 1800225"/>
              <a:gd name="connsiteY5" fmla="*/ 11112 h 257174"/>
              <a:gd name="connsiteX6" fmla="*/ 1085850 w 1800225"/>
              <a:gd name="connsiteY6" fmla="*/ 239712 h 257174"/>
              <a:gd name="connsiteX7" fmla="*/ 1266825 w 1800225"/>
              <a:gd name="connsiteY7" fmla="*/ 11112 h 257174"/>
              <a:gd name="connsiteX8" fmla="*/ 1438275 w 1800225"/>
              <a:gd name="connsiteY8" fmla="*/ 239712 h 257174"/>
              <a:gd name="connsiteX9" fmla="*/ 1647825 w 1800225"/>
              <a:gd name="connsiteY9" fmla="*/ 115887 h 257174"/>
              <a:gd name="connsiteX10" fmla="*/ 1800225 w 1800225"/>
              <a:gd name="connsiteY10" fmla="*/ 106362 h 257174"/>
              <a:gd name="connsiteX11" fmla="*/ 1800225 w 1800225"/>
              <a:gd name="connsiteY11" fmla="*/ 106362 h 25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225" h="257174">
                <a:moveTo>
                  <a:pt x="0" y="230187"/>
                </a:moveTo>
                <a:cubicBezTo>
                  <a:pt x="60325" y="115093"/>
                  <a:pt x="120650" y="0"/>
                  <a:pt x="180975" y="1587"/>
                </a:cubicBezTo>
                <a:cubicBezTo>
                  <a:pt x="241300" y="3174"/>
                  <a:pt x="303213" y="238125"/>
                  <a:pt x="361950" y="239712"/>
                </a:cubicBezTo>
                <a:cubicBezTo>
                  <a:pt x="420687" y="241299"/>
                  <a:pt x="473075" y="11112"/>
                  <a:pt x="533400" y="11112"/>
                </a:cubicBezTo>
                <a:cubicBezTo>
                  <a:pt x="593725" y="11112"/>
                  <a:pt x="661988" y="239712"/>
                  <a:pt x="723900" y="239712"/>
                </a:cubicBezTo>
                <a:cubicBezTo>
                  <a:pt x="785812" y="239712"/>
                  <a:pt x="844550" y="11112"/>
                  <a:pt x="904875" y="11112"/>
                </a:cubicBezTo>
                <a:cubicBezTo>
                  <a:pt x="965200" y="11112"/>
                  <a:pt x="1025525" y="239712"/>
                  <a:pt x="1085850" y="239712"/>
                </a:cubicBezTo>
                <a:cubicBezTo>
                  <a:pt x="1146175" y="239712"/>
                  <a:pt x="1208088" y="11112"/>
                  <a:pt x="1266825" y="11112"/>
                </a:cubicBezTo>
                <a:cubicBezTo>
                  <a:pt x="1325562" y="11112"/>
                  <a:pt x="1374775" y="222250"/>
                  <a:pt x="1438275" y="239712"/>
                </a:cubicBezTo>
                <a:cubicBezTo>
                  <a:pt x="1501775" y="257174"/>
                  <a:pt x="1587500" y="138112"/>
                  <a:pt x="1647825" y="115887"/>
                </a:cubicBezTo>
                <a:cubicBezTo>
                  <a:pt x="1708150" y="93662"/>
                  <a:pt x="1800225" y="106362"/>
                  <a:pt x="1800225" y="106362"/>
                </a:cubicBezTo>
                <a:lnTo>
                  <a:pt x="1800225" y="106362"/>
                </a:lnTo>
              </a:path>
            </a:pathLst>
          </a:custGeom>
          <a:noFill/>
          <a:ln w="3175" cap="flat" cmpd="sng" algn="ctr">
            <a:solidFill>
              <a:schemeClr val="accent2"/>
            </a:solidFill>
            <a:prstDash val="dash"/>
            <a:round/>
            <a:headEnd type="none" w="med" len="med"/>
            <a:tailEnd type="triangle" w="med" len="med"/>
          </a:ln>
          <a:effectLst/>
        </p:spPr>
        <p:txBody>
          <a:bodyPr vert="horz" wrap="square" lIns="36439" tIns="36439" rIns="12146" bIns="36439" numCol="1" rtlCol="0" anchor="ctr" anchorCtr="1" compatLnSpc="1">
            <a:prstTxWarp prst="textNoShape">
              <a:avLst/>
            </a:prstTxWarp>
          </a:bodyPr>
          <a:lstStyle/>
          <a:p>
            <a:pPr defTabSz="617037" fontAlgn="base">
              <a:spcBef>
                <a:spcPct val="0"/>
              </a:spcBef>
              <a:spcAft>
                <a:spcPct val="0"/>
              </a:spcAft>
            </a:pPr>
            <a:endParaRPr lang="en-US" sz="700" dirty="0" smtClean="0">
              <a:latin typeface="Univers 45 Light" pitchFamily="2" charset="0"/>
            </a:endParaRPr>
          </a:p>
        </p:txBody>
      </p:sp>
      <p:sp>
        <p:nvSpPr>
          <p:cNvPr id="120" name="Ellipse 119"/>
          <p:cNvSpPr/>
          <p:nvPr/>
        </p:nvSpPr>
        <p:spPr bwMode="auto">
          <a:xfrm>
            <a:off x="6882295" y="2970082"/>
            <a:ext cx="348389" cy="247243"/>
          </a:xfrm>
          <a:prstGeom prst="ellipse">
            <a:avLst/>
          </a:prstGeom>
          <a:solidFill>
            <a:schemeClr val="tx2"/>
          </a:solidFill>
          <a:ln w="6350" cap="flat" cmpd="sng" algn="ctr">
            <a:solidFill>
              <a:srgbClr val="FFFFFF"/>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a:r>
              <a:rPr lang="en-US" sz="400" dirty="0" smtClean="0">
                <a:solidFill>
                  <a:srgbClr val="FFFFFF"/>
                </a:solidFill>
                <a:latin typeface="Arial"/>
              </a:rPr>
              <a:t>x</a:t>
            </a:r>
            <a:endParaRPr lang="en-US" sz="400" u="sng" dirty="0" smtClean="0">
              <a:solidFill>
                <a:srgbClr val="FFFFFF"/>
              </a:solidFill>
              <a:latin typeface="Arial"/>
            </a:endParaRPr>
          </a:p>
        </p:txBody>
      </p:sp>
      <p:sp>
        <p:nvSpPr>
          <p:cNvPr id="121" name="Ellipse 120"/>
          <p:cNvSpPr/>
          <p:nvPr>
            <p:custDataLst>
              <p:tags r:id="rId3"/>
            </p:custDataLst>
          </p:nvPr>
        </p:nvSpPr>
        <p:spPr bwMode="auto">
          <a:xfrm>
            <a:off x="7706030" y="2919887"/>
            <a:ext cx="192338" cy="145544"/>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square" lIns="0" tIns="36439" rIns="0" bIns="36439" numCol="1" rtlCol="0" anchor="ctr" anchorCtr="1" compatLnSpc="1">
            <a:prstTxWarp prst="textNoShape">
              <a:avLst/>
            </a:prstTxWarp>
          </a:bodyPr>
          <a:lstStyle/>
          <a:p>
            <a:pPr algn="ctr" defTabSz="617037" fontAlgn="base">
              <a:spcBef>
                <a:spcPct val="0"/>
              </a:spcBef>
              <a:spcAft>
                <a:spcPct val="0"/>
              </a:spcAft>
            </a:pPr>
            <a:r>
              <a:rPr lang="en-US" sz="400" dirty="0" smtClean="0">
                <a:latin typeface="Arial"/>
              </a:rPr>
              <a:t>x</a:t>
            </a:r>
          </a:p>
        </p:txBody>
      </p:sp>
      <p:sp>
        <p:nvSpPr>
          <p:cNvPr id="122" name="Ellipse 121"/>
          <p:cNvSpPr/>
          <p:nvPr/>
        </p:nvSpPr>
        <p:spPr bwMode="auto">
          <a:xfrm>
            <a:off x="8653272" y="2942610"/>
            <a:ext cx="338711" cy="240375"/>
          </a:xfrm>
          <a:prstGeom prst="ellipse">
            <a:avLst/>
          </a:prstGeom>
          <a:noFill/>
          <a:ln w="6350" cap="flat" cmpd="sng" algn="ctr">
            <a:solidFill>
              <a:schemeClr val="tx2"/>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a:r>
              <a:rPr lang="en-US" sz="400" dirty="0" smtClean="0">
                <a:solidFill>
                  <a:schemeClr val="tx2"/>
                </a:solidFill>
                <a:latin typeface="Arial"/>
              </a:rPr>
              <a:t>x</a:t>
            </a:r>
            <a:endParaRPr lang="en-US" sz="400" u="sng" dirty="0" smtClean="0">
              <a:solidFill>
                <a:schemeClr val="tx2"/>
              </a:solidFill>
              <a:latin typeface="Arial"/>
            </a:endParaRPr>
          </a:p>
        </p:txBody>
      </p:sp>
      <p:sp>
        <p:nvSpPr>
          <p:cNvPr id="123" name="Ellipse 122"/>
          <p:cNvSpPr/>
          <p:nvPr>
            <p:custDataLst>
              <p:tags r:id="rId4"/>
            </p:custDataLst>
          </p:nvPr>
        </p:nvSpPr>
        <p:spPr bwMode="auto">
          <a:xfrm>
            <a:off x="7310158" y="2906295"/>
            <a:ext cx="247505" cy="175647"/>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square" lIns="0" tIns="36439" rIns="0" bIns="36439" numCol="1" rtlCol="0" anchor="ctr" anchorCtr="1" compatLnSpc="1">
            <a:prstTxWarp prst="textNoShape">
              <a:avLst/>
            </a:prstTxWarp>
          </a:bodyPr>
          <a:lstStyle/>
          <a:p>
            <a:pPr algn="ctr" defTabSz="617037" fontAlgn="base">
              <a:spcBef>
                <a:spcPct val="0"/>
              </a:spcBef>
              <a:spcAft>
                <a:spcPct val="0"/>
              </a:spcAft>
            </a:pPr>
            <a:r>
              <a:rPr lang="en-US" sz="400" dirty="0" smtClean="0">
                <a:latin typeface="Arial"/>
              </a:rPr>
              <a:t>x</a:t>
            </a:r>
          </a:p>
        </p:txBody>
      </p:sp>
      <p:sp>
        <p:nvSpPr>
          <p:cNvPr id="124" name="Ellipse 123"/>
          <p:cNvSpPr/>
          <p:nvPr>
            <p:custDataLst>
              <p:tags r:id="rId5"/>
            </p:custDataLst>
          </p:nvPr>
        </p:nvSpPr>
        <p:spPr bwMode="auto">
          <a:xfrm>
            <a:off x="7635321" y="2496199"/>
            <a:ext cx="162582" cy="144225"/>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fontAlgn="base">
              <a:spcBef>
                <a:spcPct val="0"/>
              </a:spcBef>
              <a:spcAft>
                <a:spcPct val="0"/>
              </a:spcAft>
            </a:pPr>
            <a:r>
              <a:rPr lang="en-US" sz="400" dirty="0" smtClean="0">
                <a:latin typeface="Arial"/>
              </a:rPr>
              <a:t>x</a:t>
            </a:r>
          </a:p>
        </p:txBody>
      </p:sp>
      <p:sp>
        <p:nvSpPr>
          <p:cNvPr id="125" name="Ellipse 124"/>
          <p:cNvSpPr/>
          <p:nvPr/>
        </p:nvSpPr>
        <p:spPr bwMode="auto">
          <a:xfrm>
            <a:off x="6372158" y="3384259"/>
            <a:ext cx="237098" cy="103018"/>
          </a:xfrm>
          <a:prstGeom prst="ellipse">
            <a:avLst/>
          </a:prstGeom>
          <a:solidFill>
            <a:schemeClr val="tx2"/>
          </a:solidFill>
          <a:ln w="6350" cap="flat" cmpd="sng" algn="ctr">
            <a:solidFill>
              <a:schemeClr val="tx2"/>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a:endParaRPr lang="en-US" sz="400" dirty="0" smtClean="0">
              <a:solidFill>
                <a:srgbClr val="FFFFFF"/>
              </a:solidFill>
            </a:endParaRPr>
          </a:p>
        </p:txBody>
      </p:sp>
      <p:sp>
        <p:nvSpPr>
          <p:cNvPr id="126" name="Ellipse 125"/>
          <p:cNvSpPr/>
          <p:nvPr/>
        </p:nvSpPr>
        <p:spPr bwMode="auto">
          <a:xfrm>
            <a:off x="7271315" y="3384259"/>
            <a:ext cx="237098" cy="103018"/>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a:endParaRPr lang="en-US" sz="400" dirty="0" smtClean="0"/>
          </a:p>
        </p:txBody>
      </p:sp>
      <p:sp>
        <p:nvSpPr>
          <p:cNvPr id="127" name="Textfeld 126"/>
          <p:cNvSpPr txBox="1"/>
          <p:nvPr/>
        </p:nvSpPr>
        <p:spPr>
          <a:xfrm>
            <a:off x="6575385" y="3349920"/>
            <a:ext cx="711294" cy="139251"/>
          </a:xfrm>
          <a:prstGeom prst="rect">
            <a:avLst/>
          </a:prstGeom>
          <a:noFill/>
        </p:spPr>
        <p:txBody>
          <a:bodyPr wrap="square" lIns="61704" tIns="30852" rIns="61704" bIns="30852" rtlCol="0">
            <a:spAutoFit/>
          </a:bodyPr>
          <a:lstStyle/>
          <a:p>
            <a:pPr marL="57847" indent="-57847">
              <a:tabLst>
                <a:tab pos="57847" algn="l"/>
              </a:tabLst>
            </a:pPr>
            <a:r>
              <a:rPr lang="en-US" sz="500" i="1" dirty="0" smtClean="0">
                <a:solidFill>
                  <a:schemeClr val="tx2"/>
                </a:solidFill>
                <a:latin typeface="Arial"/>
              </a:rPr>
              <a:t>Full consolidation</a:t>
            </a:r>
            <a:endParaRPr lang="en-US" sz="500" i="1" dirty="0">
              <a:solidFill>
                <a:schemeClr val="tx2"/>
              </a:solidFill>
              <a:latin typeface="Arial"/>
            </a:endParaRPr>
          </a:p>
        </p:txBody>
      </p:sp>
      <p:sp>
        <p:nvSpPr>
          <p:cNvPr id="128" name="Textfeld 127"/>
          <p:cNvSpPr txBox="1"/>
          <p:nvPr/>
        </p:nvSpPr>
        <p:spPr>
          <a:xfrm>
            <a:off x="7485911" y="3349920"/>
            <a:ext cx="711294" cy="139251"/>
          </a:xfrm>
          <a:prstGeom prst="rect">
            <a:avLst/>
          </a:prstGeom>
          <a:noFill/>
        </p:spPr>
        <p:txBody>
          <a:bodyPr wrap="square" lIns="61704" tIns="30852" rIns="61704" bIns="30852" rtlCol="0">
            <a:spAutoFit/>
          </a:bodyPr>
          <a:lstStyle/>
          <a:p>
            <a:pPr marL="57847" indent="-57847">
              <a:tabLst>
                <a:tab pos="57847" algn="l"/>
              </a:tabLst>
            </a:pPr>
            <a:r>
              <a:rPr lang="en-US" sz="500" i="1" dirty="0" smtClean="0">
                <a:solidFill>
                  <a:schemeClr val="tx2"/>
                </a:solidFill>
                <a:latin typeface="Arial"/>
              </a:rPr>
              <a:t>At Equity / Cost</a:t>
            </a:r>
            <a:endParaRPr lang="en-US" sz="500" i="1" dirty="0">
              <a:solidFill>
                <a:schemeClr val="tx2"/>
              </a:solidFill>
              <a:latin typeface="Arial"/>
            </a:endParaRPr>
          </a:p>
        </p:txBody>
      </p:sp>
      <p:sp>
        <p:nvSpPr>
          <p:cNvPr id="129" name="Ellipse 128"/>
          <p:cNvSpPr/>
          <p:nvPr>
            <p:custDataLst>
              <p:tags r:id="rId6"/>
            </p:custDataLst>
          </p:nvPr>
        </p:nvSpPr>
        <p:spPr bwMode="auto">
          <a:xfrm>
            <a:off x="8014678" y="3063485"/>
            <a:ext cx="177945" cy="126284"/>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square" lIns="0" tIns="36439" rIns="0" bIns="36439" numCol="1" rtlCol="0" anchor="ctr" anchorCtr="1" compatLnSpc="1">
            <a:prstTxWarp prst="textNoShape">
              <a:avLst/>
            </a:prstTxWarp>
          </a:bodyPr>
          <a:lstStyle/>
          <a:p>
            <a:pPr algn="ctr" defTabSz="617037" fontAlgn="base">
              <a:spcBef>
                <a:spcPct val="0"/>
              </a:spcBef>
              <a:spcAft>
                <a:spcPct val="0"/>
              </a:spcAft>
            </a:pPr>
            <a:endParaRPr lang="en-US" sz="400" dirty="0" smtClean="0">
              <a:latin typeface="Arial"/>
            </a:endParaRPr>
          </a:p>
        </p:txBody>
      </p:sp>
      <p:sp>
        <p:nvSpPr>
          <p:cNvPr id="130" name="Textfeld 129"/>
          <p:cNvSpPr txBox="1"/>
          <p:nvPr/>
        </p:nvSpPr>
        <p:spPr>
          <a:xfrm>
            <a:off x="7082710" y="3222531"/>
            <a:ext cx="1186249" cy="139251"/>
          </a:xfrm>
          <a:prstGeom prst="rect">
            <a:avLst/>
          </a:prstGeom>
          <a:noFill/>
        </p:spPr>
        <p:txBody>
          <a:bodyPr wrap="square" lIns="61704" tIns="30852" rIns="61704" bIns="30852" rtlCol="0">
            <a:spAutoFit/>
          </a:bodyPr>
          <a:lstStyle/>
          <a:p>
            <a:pPr marL="57847" indent="-57847" algn="ctr">
              <a:tabLst>
                <a:tab pos="57847" algn="l"/>
              </a:tabLst>
            </a:pPr>
            <a:r>
              <a:rPr lang="en-US" sz="500" i="1" dirty="0" smtClean="0">
                <a:latin typeface="Arial"/>
              </a:rPr>
              <a:t>Future capital requirements</a:t>
            </a:r>
            <a:endParaRPr lang="en-US" sz="500" i="1" dirty="0">
              <a:latin typeface="Arial"/>
            </a:endParaRPr>
          </a:p>
        </p:txBody>
      </p:sp>
      <p:sp>
        <p:nvSpPr>
          <p:cNvPr id="131" name="Textfeld 130"/>
          <p:cNvSpPr txBox="1"/>
          <p:nvPr/>
        </p:nvSpPr>
        <p:spPr>
          <a:xfrm>
            <a:off x="4911969" y="1873305"/>
            <a:ext cx="978160" cy="1447301"/>
          </a:xfrm>
          <a:prstGeom prst="rect">
            <a:avLst/>
          </a:prstGeom>
          <a:noFill/>
        </p:spPr>
        <p:txBody>
          <a:bodyPr wrap="square" lIns="61704" tIns="30852" rIns="61704" bIns="30852" rtlCol="0">
            <a:spAutoFit/>
          </a:bodyPr>
          <a:lstStyle/>
          <a:p>
            <a:pPr marL="108000" indent="-108000">
              <a:spcBef>
                <a:spcPts val="135"/>
              </a:spcBef>
              <a:buClr>
                <a:schemeClr val="tx2"/>
              </a:buClr>
              <a:buFont typeface="Univers for KPMG Light" panose="020B0403020202020204" pitchFamily="34" charset="0"/>
              <a:buChar char="—"/>
            </a:pPr>
            <a:r>
              <a:rPr lang="en-US" sz="500" dirty="0" smtClean="0">
                <a:latin typeface="Arial"/>
              </a:rPr>
              <a:t>Maintain single A- Rating</a:t>
            </a:r>
          </a:p>
          <a:p>
            <a:pPr marL="108000" indent="-108000">
              <a:spcBef>
                <a:spcPts val="135"/>
              </a:spcBef>
              <a:buClr>
                <a:schemeClr val="tx2"/>
              </a:buClr>
              <a:buFont typeface="Univers for KPMG Light" panose="020B0403020202020204" pitchFamily="34" charset="0"/>
              <a:buChar char="—"/>
            </a:pPr>
            <a:r>
              <a:rPr lang="en-US" sz="500" dirty="0" smtClean="0">
                <a:latin typeface="Arial"/>
              </a:rPr>
              <a:t>Target leverage of 3.0x </a:t>
            </a:r>
          </a:p>
          <a:p>
            <a:pPr marL="108000" indent="-108000">
              <a:spcBef>
                <a:spcPts val="135"/>
              </a:spcBef>
              <a:buClr>
                <a:schemeClr val="tx2"/>
              </a:buClr>
              <a:buFont typeface="Univers for KPMG Light" panose="020B0403020202020204" pitchFamily="34" charset="0"/>
              <a:buChar char="—"/>
            </a:pPr>
            <a:r>
              <a:rPr lang="en-US" sz="500" dirty="0" smtClean="0">
                <a:latin typeface="Arial"/>
              </a:rPr>
              <a:t>Liquidity ensured through unutilized lines of credit</a:t>
            </a:r>
          </a:p>
          <a:p>
            <a:pPr marL="108000" indent="-108000">
              <a:spcBef>
                <a:spcPts val="135"/>
              </a:spcBef>
              <a:buClr>
                <a:schemeClr val="tx2"/>
              </a:buClr>
              <a:buFont typeface="Univers for KPMG Light" panose="020B0403020202020204" pitchFamily="34" charset="0"/>
              <a:buChar char="—"/>
            </a:pPr>
            <a:r>
              <a:rPr lang="en-US" sz="500" dirty="0" smtClean="0">
                <a:latin typeface="Arial"/>
              </a:rPr>
              <a:t>Rating view shows necessity of reducing leverage</a:t>
            </a:r>
          </a:p>
          <a:p>
            <a:pPr marL="108000" indent="-108000">
              <a:spcBef>
                <a:spcPts val="135"/>
              </a:spcBef>
              <a:buClr>
                <a:schemeClr val="tx2"/>
              </a:buClr>
              <a:buFont typeface="Univers for KPMG Light" panose="020B0403020202020204" pitchFamily="34" charset="0"/>
              <a:buChar char="—"/>
            </a:pPr>
            <a:r>
              <a:rPr lang="en-US" sz="500" dirty="0" smtClean="0">
                <a:latin typeface="Arial"/>
              </a:rPr>
              <a:t>Additional headroom (~€Xmillion) potential from bank view</a:t>
            </a:r>
          </a:p>
          <a:p>
            <a:pPr marL="108000" indent="-108000">
              <a:spcBef>
                <a:spcPts val="135"/>
              </a:spcBef>
              <a:buClr>
                <a:schemeClr val="tx2"/>
              </a:buClr>
              <a:buFont typeface="Univers for KPMG Light" panose="020B0403020202020204" pitchFamily="34" charset="0"/>
              <a:buChar char="—"/>
            </a:pPr>
            <a:r>
              <a:rPr lang="en-US" sz="500" dirty="0" smtClean="0">
                <a:latin typeface="Arial"/>
              </a:rPr>
              <a:t>Need to improve underlying EBITDA in order to create further headroom</a:t>
            </a:r>
          </a:p>
          <a:p>
            <a:pPr marL="108000" indent="-108000">
              <a:spcBef>
                <a:spcPts val="135"/>
              </a:spcBef>
              <a:buClr>
                <a:schemeClr val="tx2"/>
              </a:buClr>
              <a:buFont typeface="Univers for KPMG Light" panose="020B0403020202020204" pitchFamily="34" charset="0"/>
              <a:buChar char="—"/>
            </a:pPr>
            <a:r>
              <a:rPr lang="en-US" sz="500" dirty="0" smtClean="0">
                <a:latin typeface="Arial"/>
              </a:rPr>
              <a:t>Consider headroom implications from divestments</a:t>
            </a:r>
          </a:p>
        </p:txBody>
      </p:sp>
      <p:sp>
        <p:nvSpPr>
          <p:cNvPr id="132" name="Rechteck 131"/>
          <p:cNvSpPr/>
          <p:nvPr/>
        </p:nvSpPr>
        <p:spPr bwMode="auto">
          <a:xfrm>
            <a:off x="5991957" y="3817315"/>
            <a:ext cx="189657" cy="192278"/>
          </a:xfrm>
          <a:prstGeom prst="rect">
            <a:avLst/>
          </a:prstGeom>
          <a:solidFill>
            <a:schemeClr val="accent2"/>
          </a:solidFill>
          <a:ln w="19050" cap="flat" cmpd="sng" algn="ctr">
            <a:noFill/>
            <a:prstDash val="dash"/>
            <a:round/>
            <a:headEnd type="none" w="med" len="med"/>
            <a:tailEnd type="none" w="med" len="med"/>
          </a:ln>
          <a:effectLst/>
        </p:spPr>
        <p:txBody>
          <a:bodyPr vert="horz" wrap="square" lIns="24293" tIns="24293" rIns="24293" bIns="24293" numCol="1" rtlCol="0" anchor="ctr" anchorCtr="1" compatLnSpc="1">
            <a:prstTxWarp prst="textNoShape">
              <a:avLst/>
            </a:prstTxWarp>
          </a:bodyPr>
          <a:lstStyle/>
          <a:p>
            <a:pPr algn="ctr" defTabSz="617037" fontAlgn="base">
              <a:spcBef>
                <a:spcPct val="0"/>
              </a:spcBef>
              <a:spcAft>
                <a:spcPct val="0"/>
              </a:spcAft>
            </a:pPr>
            <a:r>
              <a:rPr lang="en-US" sz="900" b="1" dirty="0" smtClean="0">
                <a:solidFill>
                  <a:schemeClr val="bg1"/>
                </a:solidFill>
                <a:latin typeface="Arial"/>
                <a:cs typeface="Arial" pitchFamily="34" charset="0"/>
              </a:rPr>
              <a:t>C</a:t>
            </a:r>
          </a:p>
        </p:txBody>
      </p:sp>
      <p:sp>
        <p:nvSpPr>
          <p:cNvPr id="133" name="Textfeld 132"/>
          <p:cNvSpPr txBox="1"/>
          <p:nvPr/>
        </p:nvSpPr>
        <p:spPr>
          <a:xfrm>
            <a:off x="7523304" y="4023350"/>
            <a:ext cx="1964526" cy="770193"/>
          </a:xfrm>
          <a:prstGeom prst="rect">
            <a:avLst/>
          </a:prstGeom>
          <a:noFill/>
        </p:spPr>
        <p:txBody>
          <a:bodyPr wrap="square" lIns="61704" tIns="30852" rIns="61704" bIns="30852" rtlCol="0">
            <a:spAutoFit/>
          </a:bodyPr>
          <a:lstStyle/>
          <a:p>
            <a:pPr marL="57847" indent="-57847">
              <a:tabLst>
                <a:tab pos="57847" algn="l"/>
              </a:tabLst>
            </a:pPr>
            <a:r>
              <a:rPr lang="en-US" sz="600" b="1" dirty="0" smtClean="0">
                <a:solidFill>
                  <a:schemeClr val="tx2"/>
                </a:solidFill>
                <a:latin typeface="Arial"/>
              </a:rPr>
              <a:t>Headroom impact (indicative)*</a:t>
            </a:r>
            <a:endParaRPr lang="en-US" sz="600" dirty="0" smtClean="0">
              <a:latin typeface="Arial"/>
            </a:endParaRPr>
          </a:p>
          <a:p>
            <a:pPr marL="108000" indent="-108000">
              <a:spcBef>
                <a:spcPts val="135"/>
              </a:spcBef>
              <a:buClr>
                <a:schemeClr val="tx2"/>
              </a:buClr>
              <a:buSzPct val="80000"/>
              <a:buFont typeface="Univers for KPMG Light" panose="020B0403020202020204" pitchFamily="34" charset="0"/>
              <a:buChar char="—"/>
            </a:pPr>
            <a:r>
              <a:rPr lang="en-US" sz="500" dirty="0" smtClean="0">
                <a:latin typeface="Arial"/>
              </a:rPr>
              <a:t>At equity accounting</a:t>
            </a:r>
          </a:p>
          <a:p>
            <a:pPr marL="108000" indent="-108000">
              <a:spcBef>
                <a:spcPts val="135"/>
              </a:spcBef>
              <a:buClr>
                <a:schemeClr val="tx2"/>
              </a:buClr>
              <a:buSzPct val="80000"/>
              <a:buFont typeface="Univers for KPMG Light" panose="020B0403020202020204" pitchFamily="34" charset="0"/>
              <a:buChar char="—"/>
            </a:pPr>
            <a:r>
              <a:rPr lang="en-US" sz="500" dirty="0" smtClean="0">
                <a:latin typeface="Arial"/>
              </a:rPr>
              <a:t>Headroom-effect with divestment: </a:t>
            </a:r>
            <a:r>
              <a:rPr lang="en-US" sz="500" dirty="0" smtClean="0"/>
              <a:t/>
            </a:r>
            <a:br>
              <a:rPr lang="en-US" sz="500" dirty="0" smtClean="0"/>
            </a:br>
            <a:r>
              <a:rPr lang="en-US" sz="500" dirty="0" smtClean="0"/>
              <a:t>rd. €150-350 million</a:t>
            </a:r>
          </a:p>
          <a:p>
            <a:pPr marL="193896" lvl="1" indent="-71774">
              <a:spcBef>
                <a:spcPts val="67"/>
              </a:spcBef>
              <a:buClr>
                <a:schemeClr val="tx2"/>
              </a:buClr>
              <a:buSzPct val="80000"/>
              <a:buFont typeface="Symbol" pitchFamily="18" charset="2"/>
              <a:buChar char="-"/>
            </a:pPr>
            <a:r>
              <a:rPr lang="en-US" sz="500" dirty="0" smtClean="0"/>
              <a:t>Purchase price: €x-x million</a:t>
            </a:r>
          </a:p>
          <a:p>
            <a:pPr marL="193896" lvl="1" indent="-71774">
              <a:spcBef>
                <a:spcPts val="67"/>
              </a:spcBef>
              <a:buClr>
                <a:schemeClr val="tx2"/>
              </a:buClr>
              <a:buSzPct val="80000"/>
              <a:buFont typeface="Symbol" pitchFamily="18" charset="2"/>
              <a:buChar char="-"/>
            </a:pPr>
            <a:r>
              <a:rPr lang="en-US" sz="500" dirty="0" smtClean="0"/>
              <a:t>Net Debt effect: €0 million</a:t>
            </a:r>
          </a:p>
          <a:p>
            <a:pPr marL="193896" lvl="1" indent="-71774">
              <a:spcBef>
                <a:spcPts val="67"/>
              </a:spcBef>
              <a:buClr>
                <a:schemeClr val="tx2"/>
              </a:buClr>
              <a:buSzPct val="80000"/>
              <a:buFont typeface="Symbol" pitchFamily="18" charset="2"/>
              <a:buChar char="-"/>
            </a:pPr>
            <a:r>
              <a:rPr lang="en-US" sz="500" dirty="0" smtClean="0"/>
              <a:t>EBITDA effect: - €x million</a:t>
            </a:r>
            <a:endParaRPr lang="en-US" sz="500" dirty="0" smtClean="0">
              <a:latin typeface="Arial"/>
            </a:endParaRP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Consider potential impairments of investments</a:t>
            </a:r>
            <a:endParaRPr lang="en-US" sz="500" dirty="0">
              <a:latin typeface="Arial"/>
            </a:endParaRPr>
          </a:p>
        </p:txBody>
      </p:sp>
      <p:sp>
        <p:nvSpPr>
          <p:cNvPr id="134" name="Textfeld 133"/>
          <p:cNvSpPr txBox="1"/>
          <p:nvPr/>
        </p:nvSpPr>
        <p:spPr>
          <a:xfrm>
            <a:off x="6327000" y="3217325"/>
            <a:ext cx="440325" cy="139251"/>
          </a:xfrm>
          <a:prstGeom prst="rect">
            <a:avLst/>
          </a:prstGeom>
          <a:noFill/>
        </p:spPr>
        <p:txBody>
          <a:bodyPr wrap="square" lIns="61704" tIns="30852" rIns="61704" bIns="30852" rtlCol="0">
            <a:spAutoFit/>
          </a:bodyPr>
          <a:lstStyle/>
          <a:p>
            <a:pPr marL="57847" indent="-57847" algn="ctr">
              <a:tabLst>
                <a:tab pos="57847" algn="l"/>
              </a:tabLst>
            </a:pPr>
            <a:r>
              <a:rPr lang="en-US" sz="500" i="1" dirty="0" smtClean="0">
                <a:latin typeface="Arial"/>
              </a:rPr>
              <a:t>low</a:t>
            </a:r>
            <a:endParaRPr lang="en-US" sz="500" i="1" dirty="0">
              <a:latin typeface="Arial"/>
            </a:endParaRPr>
          </a:p>
        </p:txBody>
      </p:sp>
      <p:cxnSp>
        <p:nvCxnSpPr>
          <p:cNvPr id="135" name="Gerade Verbindung 53"/>
          <p:cNvCxnSpPr/>
          <p:nvPr/>
        </p:nvCxnSpPr>
        <p:spPr>
          <a:xfrm>
            <a:off x="8285647" y="2310766"/>
            <a:ext cx="108387" cy="54943"/>
          </a:xfrm>
          <a:prstGeom prst="line">
            <a:avLst/>
          </a:prstGeom>
          <a:ln>
            <a:solidFill>
              <a:srgbClr val="747678"/>
            </a:solidFill>
            <a:prstDash val="dash"/>
          </a:ln>
        </p:spPr>
        <p:style>
          <a:lnRef idx="1">
            <a:schemeClr val="accent1"/>
          </a:lnRef>
          <a:fillRef idx="0">
            <a:schemeClr val="accent1"/>
          </a:fillRef>
          <a:effectRef idx="0">
            <a:schemeClr val="accent1"/>
          </a:effectRef>
          <a:fontRef idx="minor">
            <a:schemeClr val="tx1"/>
          </a:fontRef>
        </p:style>
      </p:cxnSp>
      <p:sp>
        <p:nvSpPr>
          <p:cNvPr id="136" name="Textfeld 135"/>
          <p:cNvSpPr txBox="1"/>
          <p:nvPr/>
        </p:nvSpPr>
        <p:spPr>
          <a:xfrm>
            <a:off x="8231454" y="2277226"/>
            <a:ext cx="440325" cy="123862"/>
          </a:xfrm>
          <a:prstGeom prst="rect">
            <a:avLst/>
          </a:prstGeom>
          <a:noFill/>
        </p:spPr>
        <p:txBody>
          <a:bodyPr wrap="square" lIns="61704" tIns="30852" rIns="61704" bIns="30852" rtlCol="0">
            <a:spAutoFit/>
          </a:bodyPr>
          <a:lstStyle/>
          <a:p>
            <a:pPr algn="ctr"/>
            <a:r>
              <a:rPr lang="en-US" sz="400" i="1" dirty="0" smtClean="0">
                <a:solidFill>
                  <a:schemeClr val="tx2"/>
                </a:solidFill>
                <a:latin typeface="Arial"/>
              </a:rPr>
              <a:t>X</a:t>
            </a:r>
            <a:endParaRPr lang="en-US" sz="400" i="1" dirty="0">
              <a:solidFill>
                <a:schemeClr val="tx2"/>
              </a:solidFill>
              <a:latin typeface="Arial"/>
            </a:endParaRPr>
          </a:p>
        </p:txBody>
      </p:sp>
      <p:sp>
        <p:nvSpPr>
          <p:cNvPr id="137" name="Textfeld 136"/>
          <p:cNvSpPr txBox="1"/>
          <p:nvPr/>
        </p:nvSpPr>
        <p:spPr>
          <a:xfrm>
            <a:off x="8123066" y="2890158"/>
            <a:ext cx="440325" cy="123862"/>
          </a:xfrm>
          <a:prstGeom prst="rect">
            <a:avLst/>
          </a:prstGeom>
          <a:noFill/>
        </p:spPr>
        <p:txBody>
          <a:bodyPr wrap="square" lIns="61704" tIns="30852" rIns="61704" bIns="30852" rtlCol="0">
            <a:spAutoFit/>
          </a:bodyPr>
          <a:lstStyle/>
          <a:p>
            <a:pPr algn="ctr"/>
            <a:r>
              <a:rPr lang="en-US" sz="400" i="1" dirty="0" smtClean="0">
                <a:solidFill>
                  <a:schemeClr val="tx2"/>
                </a:solidFill>
                <a:latin typeface="Arial"/>
              </a:rPr>
              <a:t>Hungary</a:t>
            </a:r>
            <a:endParaRPr lang="en-US" sz="400" i="1" dirty="0">
              <a:solidFill>
                <a:schemeClr val="tx2"/>
              </a:solidFill>
              <a:latin typeface="Arial"/>
            </a:endParaRPr>
          </a:p>
        </p:txBody>
      </p:sp>
      <p:cxnSp>
        <p:nvCxnSpPr>
          <p:cNvPr id="138" name="Gerade Verbindung 56"/>
          <p:cNvCxnSpPr/>
          <p:nvPr/>
        </p:nvCxnSpPr>
        <p:spPr>
          <a:xfrm flipV="1">
            <a:off x="8123066" y="2970082"/>
            <a:ext cx="108387" cy="54943"/>
          </a:xfrm>
          <a:prstGeom prst="line">
            <a:avLst/>
          </a:prstGeom>
          <a:ln>
            <a:solidFill>
              <a:srgbClr val="747678"/>
            </a:solidFill>
            <a:prstDash val="dash"/>
          </a:ln>
        </p:spPr>
        <p:style>
          <a:lnRef idx="1">
            <a:schemeClr val="accent1"/>
          </a:lnRef>
          <a:fillRef idx="0">
            <a:schemeClr val="accent1"/>
          </a:fillRef>
          <a:effectRef idx="0">
            <a:schemeClr val="accent1"/>
          </a:effectRef>
          <a:fontRef idx="minor">
            <a:schemeClr val="tx1"/>
          </a:fontRef>
        </p:style>
      </p:cxnSp>
      <p:sp>
        <p:nvSpPr>
          <p:cNvPr id="139" name="Textfeld 138"/>
          <p:cNvSpPr txBox="1"/>
          <p:nvPr/>
        </p:nvSpPr>
        <p:spPr>
          <a:xfrm>
            <a:off x="8106315" y="3368969"/>
            <a:ext cx="1680008" cy="123862"/>
          </a:xfrm>
          <a:prstGeom prst="rect">
            <a:avLst/>
          </a:prstGeom>
          <a:noFill/>
        </p:spPr>
        <p:txBody>
          <a:bodyPr wrap="square" lIns="61704" tIns="30852" rIns="61704" bIns="30852" rtlCol="0">
            <a:spAutoFit/>
          </a:bodyPr>
          <a:lstStyle/>
          <a:p>
            <a:pPr marL="57847" indent="-57847">
              <a:tabLst>
                <a:tab pos="57847" algn="l"/>
              </a:tabLst>
            </a:pPr>
            <a:r>
              <a:rPr lang="en-US" sz="400" i="1" dirty="0" smtClean="0">
                <a:solidFill>
                  <a:schemeClr val="tx2"/>
                </a:solidFill>
                <a:latin typeface="Arial"/>
              </a:rPr>
              <a:t>Size of circle symbolizes profit contribution</a:t>
            </a:r>
            <a:endParaRPr lang="en-US" sz="400" i="1" dirty="0">
              <a:solidFill>
                <a:schemeClr val="tx2"/>
              </a:solidFill>
              <a:latin typeface="Arial"/>
            </a:endParaRPr>
          </a:p>
        </p:txBody>
      </p:sp>
      <p:cxnSp>
        <p:nvCxnSpPr>
          <p:cNvPr id="140" name="Gerade Verbindung 58"/>
          <p:cNvCxnSpPr/>
          <p:nvPr/>
        </p:nvCxnSpPr>
        <p:spPr>
          <a:xfrm>
            <a:off x="2519167" y="3326773"/>
            <a:ext cx="2221947" cy="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41" name="Rechteck 140"/>
          <p:cNvSpPr/>
          <p:nvPr/>
        </p:nvSpPr>
        <p:spPr>
          <a:xfrm>
            <a:off x="2627555" y="2006557"/>
            <a:ext cx="270969" cy="13186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0852" rIns="0" bIns="30852" rtlCol="0" anchor="t"/>
          <a:lstStyle/>
          <a:p>
            <a:pPr algn="ctr"/>
            <a:r>
              <a:rPr lang="en-US" sz="500" dirty="0" smtClean="0"/>
              <a:t>€X bn</a:t>
            </a:r>
            <a:endParaRPr lang="en-US" sz="500" dirty="0"/>
          </a:p>
        </p:txBody>
      </p:sp>
      <p:sp>
        <p:nvSpPr>
          <p:cNvPr id="142" name="Textfeld 141"/>
          <p:cNvSpPr txBox="1"/>
          <p:nvPr/>
        </p:nvSpPr>
        <p:spPr>
          <a:xfrm>
            <a:off x="2519167" y="1798395"/>
            <a:ext cx="487744" cy="216195"/>
          </a:xfrm>
          <a:prstGeom prst="rect">
            <a:avLst/>
          </a:prstGeom>
          <a:noFill/>
        </p:spPr>
        <p:txBody>
          <a:bodyPr wrap="square" lIns="0" tIns="30852" rIns="0" bIns="30852" rtlCol="0">
            <a:spAutoFit/>
          </a:bodyPr>
          <a:lstStyle/>
          <a:p>
            <a:pPr algn="ctr"/>
            <a:r>
              <a:rPr lang="en-US" sz="500" i="1" dirty="0" smtClean="0">
                <a:solidFill>
                  <a:schemeClr val="tx2"/>
                </a:solidFill>
                <a:latin typeface="Arial"/>
              </a:rPr>
              <a:t>Adj. Net Debt</a:t>
            </a:r>
            <a:br>
              <a:rPr lang="en-US" sz="500" i="1" dirty="0" smtClean="0">
                <a:solidFill>
                  <a:schemeClr val="tx2"/>
                </a:solidFill>
                <a:latin typeface="Arial"/>
              </a:rPr>
            </a:br>
            <a:r>
              <a:rPr lang="en-US" sz="500" i="1" dirty="0" smtClean="0">
                <a:solidFill>
                  <a:schemeClr val="tx2"/>
                </a:solidFill>
                <a:latin typeface="Arial"/>
              </a:rPr>
              <a:t>2012</a:t>
            </a:r>
            <a:endParaRPr lang="en-US" sz="500" i="1" dirty="0">
              <a:solidFill>
                <a:schemeClr val="tx2"/>
              </a:solidFill>
              <a:latin typeface="Arial"/>
            </a:endParaRPr>
          </a:p>
        </p:txBody>
      </p:sp>
      <p:sp>
        <p:nvSpPr>
          <p:cNvPr id="143" name="Rechteck 142"/>
          <p:cNvSpPr/>
          <p:nvPr/>
        </p:nvSpPr>
        <p:spPr>
          <a:xfrm>
            <a:off x="2901480" y="2968097"/>
            <a:ext cx="270969" cy="3570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0852" rIns="0" bIns="30852" rtlCol="0" anchor="t"/>
          <a:lstStyle/>
          <a:p>
            <a:pPr algn="ctr"/>
            <a:r>
              <a:rPr lang="en-US" sz="500" dirty="0" smtClean="0"/>
              <a:t>€X </a:t>
            </a:r>
            <a:br>
              <a:rPr lang="en-US" sz="500" dirty="0" smtClean="0"/>
            </a:br>
            <a:r>
              <a:rPr lang="en-US" sz="500" dirty="0" smtClean="0"/>
              <a:t>bn</a:t>
            </a:r>
            <a:endParaRPr lang="en-US" sz="500" dirty="0"/>
          </a:p>
        </p:txBody>
      </p:sp>
      <p:cxnSp>
        <p:nvCxnSpPr>
          <p:cNvPr id="144" name="Gerade Verbindung mit Pfeil 143"/>
          <p:cNvCxnSpPr/>
          <p:nvPr/>
        </p:nvCxnSpPr>
        <p:spPr>
          <a:xfrm>
            <a:off x="2952717" y="2118029"/>
            <a:ext cx="108387" cy="549429"/>
          </a:xfrm>
          <a:prstGeom prst="straightConnector1">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sp>
        <p:nvSpPr>
          <p:cNvPr id="145" name="Textfeld 144"/>
          <p:cNvSpPr txBox="1"/>
          <p:nvPr/>
        </p:nvSpPr>
        <p:spPr>
          <a:xfrm>
            <a:off x="2735942" y="3311707"/>
            <a:ext cx="487744" cy="216195"/>
          </a:xfrm>
          <a:prstGeom prst="rect">
            <a:avLst/>
          </a:prstGeom>
          <a:noFill/>
        </p:spPr>
        <p:txBody>
          <a:bodyPr wrap="square" lIns="0" tIns="30852" rIns="0" bIns="30852" rtlCol="0">
            <a:spAutoFit/>
          </a:bodyPr>
          <a:lstStyle/>
          <a:p>
            <a:pPr algn="ctr"/>
            <a:r>
              <a:rPr lang="en-US" sz="500" i="1" dirty="0" smtClean="0">
                <a:solidFill>
                  <a:schemeClr val="accent1"/>
                </a:solidFill>
                <a:latin typeface="Arial"/>
              </a:rPr>
              <a:t>Adj. EBITDA</a:t>
            </a:r>
            <a:br>
              <a:rPr lang="en-US" sz="500" i="1" dirty="0" smtClean="0">
                <a:solidFill>
                  <a:schemeClr val="accent1"/>
                </a:solidFill>
                <a:latin typeface="Arial"/>
              </a:rPr>
            </a:br>
            <a:r>
              <a:rPr lang="en-US" sz="500" i="1" dirty="0" smtClean="0">
                <a:solidFill>
                  <a:schemeClr val="accent1"/>
                </a:solidFill>
                <a:latin typeface="Arial"/>
              </a:rPr>
              <a:t>2012</a:t>
            </a:r>
            <a:endParaRPr lang="en-US" sz="500" i="1" dirty="0">
              <a:solidFill>
                <a:schemeClr val="accent1"/>
              </a:solidFill>
              <a:latin typeface="Arial"/>
            </a:endParaRPr>
          </a:p>
        </p:txBody>
      </p:sp>
      <p:sp>
        <p:nvSpPr>
          <p:cNvPr id="147" name="Rechteck 146"/>
          <p:cNvSpPr/>
          <p:nvPr/>
        </p:nvSpPr>
        <p:spPr>
          <a:xfrm>
            <a:off x="3579446" y="2665945"/>
            <a:ext cx="270969" cy="65924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0852" rIns="0" bIns="30852" rtlCol="0" anchor="t"/>
          <a:lstStyle/>
          <a:p>
            <a:pPr algn="ctr"/>
            <a:r>
              <a:rPr lang="en-US" sz="500" dirty="0" smtClean="0"/>
              <a:t>€X bn</a:t>
            </a:r>
            <a:endParaRPr lang="en-US" sz="500" dirty="0"/>
          </a:p>
        </p:txBody>
      </p:sp>
      <p:sp>
        <p:nvSpPr>
          <p:cNvPr id="148" name="Textfeld 147"/>
          <p:cNvSpPr txBox="1"/>
          <p:nvPr/>
        </p:nvSpPr>
        <p:spPr>
          <a:xfrm>
            <a:off x="3362670" y="1810024"/>
            <a:ext cx="704519" cy="262361"/>
          </a:xfrm>
          <a:prstGeom prst="rect">
            <a:avLst/>
          </a:prstGeom>
          <a:noFill/>
        </p:spPr>
        <p:txBody>
          <a:bodyPr wrap="square" lIns="0" tIns="30852" rIns="0" bIns="30852" rtlCol="0">
            <a:spAutoFit/>
          </a:bodyPr>
          <a:lstStyle/>
          <a:p>
            <a:pPr algn="ctr"/>
            <a:r>
              <a:rPr lang="en-US" sz="500" i="1" dirty="0" smtClean="0">
                <a:solidFill>
                  <a:schemeClr val="tx2"/>
                </a:solidFill>
                <a:latin typeface="Arial"/>
              </a:rPr>
              <a:t>Net debt 2012 </a:t>
            </a:r>
            <a:br>
              <a:rPr lang="en-US" sz="500" i="1" dirty="0" smtClean="0">
                <a:solidFill>
                  <a:schemeClr val="tx2"/>
                </a:solidFill>
                <a:latin typeface="Arial"/>
              </a:rPr>
            </a:br>
            <a:r>
              <a:rPr lang="en-US" sz="400" i="1" dirty="0" smtClean="0">
                <a:solidFill>
                  <a:schemeClr val="tx2"/>
                </a:solidFill>
                <a:latin typeface="Arial"/>
              </a:rPr>
              <a:t>- w/o pensions and asset retirement obligations -</a:t>
            </a:r>
            <a:endParaRPr lang="en-US" sz="400" i="1" dirty="0">
              <a:solidFill>
                <a:schemeClr val="tx2"/>
              </a:solidFill>
              <a:latin typeface="Arial"/>
            </a:endParaRPr>
          </a:p>
        </p:txBody>
      </p:sp>
      <p:sp>
        <p:nvSpPr>
          <p:cNvPr id="149" name="Rechteck 148"/>
          <p:cNvSpPr/>
          <p:nvPr/>
        </p:nvSpPr>
        <p:spPr>
          <a:xfrm>
            <a:off x="3853371" y="2968097"/>
            <a:ext cx="270969" cy="3570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0852" rIns="0" bIns="30852" rtlCol="0" anchor="ctr"/>
          <a:lstStyle/>
          <a:p>
            <a:pPr algn="ctr"/>
            <a:r>
              <a:rPr lang="en-US" sz="500" dirty="0" smtClean="0"/>
              <a:t>€X </a:t>
            </a:r>
            <a:br>
              <a:rPr lang="en-US" sz="500" dirty="0" smtClean="0"/>
            </a:br>
            <a:r>
              <a:rPr lang="en-US" sz="500" dirty="0" smtClean="0"/>
              <a:t>bn</a:t>
            </a:r>
            <a:endParaRPr lang="en-US" sz="500" dirty="0"/>
          </a:p>
        </p:txBody>
      </p:sp>
      <p:sp>
        <p:nvSpPr>
          <p:cNvPr id="150" name="Textfeld 149"/>
          <p:cNvSpPr txBox="1"/>
          <p:nvPr/>
        </p:nvSpPr>
        <p:spPr>
          <a:xfrm>
            <a:off x="3603043" y="3326773"/>
            <a:ext cx="487744" cy="216195"/>
          </a:xfrm>
          <a:prstGeom prst="rect">
            <a:avLst/>
          </a:prstGeom>
          <a:noFill/>
        </p:spPr>
        <p:txBody>
          <a:bodyPr wrap="square" lIns="0" tIns="30852" rIns="0" bIns="30852" rtlCol="0">
            <a:spAutoFit/>
          </a:bodyPr>
          <a:lstStyle/>
          <a:p>
            <a:pPr algn="ctr"/>
            <a:r>
              <a:rPr lang="en-US" sz="500" i="1" dirty="0" smtClean="0">
                <a:solidFill>
                  <a:schemeClr val="accent1"/>
                </a:solidFill>
                <a:latin typeface="Arial"/>
              </a:rPr>
              <a:t>Adj. EBITDA</a:t>
            </a:r>
            <a:br>
              <a:rPr lang="en-US" sz="500" i="1" dirty="0" smtClean="0">
                <a:solidFill>
                  <a:schemeClr val="accent1"/>
                </a:solidFill>
                <a:latin typeface="Arial"/>
              </a:rPr>
            </a:br>
            <a:r>
              <a:rPr lang="en-US" sz="500" i="1" dirty="0" smtClean="0">
                <a:solidFill>
                  <a:schemeClr val="accent1"/>
                </a:solidFill>
                <a:latin typeface="Arial"/>
              </a:rPr>
              <a:t>2012</a:t>
            </a:r>
            <a:endParaRPr lang="en-US" sz="500" i="1" dirty="0">
              <a:solidFill>
                <a:schemeClr val="accent1"/>
              </a:solidFill>
              <a:latin typeface="Arial"/>
            </a:endParaRPr>
          </a:p>
        </p:txBody>
      </p:sp>
      <p:sp>
        <p:nvSpPr>
          <p:cNvPr id="151" name="Textfeld 150"/>
          <p:cNvSpPr txBox="1"/>
          <p:nvPr/>
        </p:nvSpPr>
        <p:spPr>
          <a:xfrm>
            <a:off x="2627554" y="1651452"/>
            <a:ext cx="596132" cy="139251"/>
          </a:xfrm>
          <a:prstGeom prst="rect">
            <a:avLst/>
          </a:prstGeom>
          <a:noFill/>
        </p:spPr>
        <p:txBody>
          <a:bodyPr wrap="square" lIns="0" tIns="30852" rIns="0" bIns="30852" rtlCol="0">
            <a:spAutoFit/>
          </a:bodyPr>
          <a:lstStyle/>
          <a:p>
            <a:pPr algn="ctr"/>
            <a:r>
              <a:rPr lang="en-US" sz="500" b="1" i="1" dirty="0" smtClean="0">
                <a:latin typeface="Arial"/>
              </a:rPr>
              <a:t>A. Rating view</a:t>
            </a:r>
            <a:endParaRPr lang="en-US" sz="500" b="1" i="1" dirty="0">
              <a:latin typeface="Arial"/>
            </a:endParaRPr>
          </a:p>
        </p:txBody>
      </p:sp>
      <p:sp>
        <p:nvSpPr>
          <p:cNvPr id="152" name="Textfeld 151"/>
          <p:cNvSpPr txBox="1"/>
          <p:nvPr/>
        </p:nvSpPr>
        <p:spPr>
          <a:xfrm>
            <a:off x="3765624" y="1651452"/>
            <a:ext cx="596132" cy="139251"/>
          </a:xfrm>
          <a:prstGeom prst="rect">
            <a:avLst/>
          </a:prstGeom>
          <a:noFill/>
        </p:spPr>
        <p:txBody>
          <a:bodyPr wrap="square" lIns="0" tIns="30852" rIns="0" bIns="30852" rtlCol="0">
            <a:spAutoFit/>
          </a:bodyPr>
          <a:lstStyle/>
          <a:p>
            <a:pPr algn="ctr"/>
            <a:r>
              <a:rPr lang="en-US" sz="500" b="1" i="1" dirty="0" smtClean="0">
                <a:latin typeface="Arial"/>
              </a:rPr>
              <a:t>B. Bank view</a:t>
            </a:r>
            <a:endParaRPr lang="en-US" sz="500" b="1" i="1" dirty="0">
              <a:latin typeface="Arial"/>
            </a:endParaRPr>
          </a:p>
        </p:txBody>
      </p:sp>
      <p:cxnSp>
        <p:nvCxnSpPr>
          <p:cNvPr id="153" name="Gerade Verbindung mit Pfeil 152"/>
          <p:cNvCxnSpPr/>
          <p:nvPr/>
        </p:nvCxnSpPr>
        <p:spPr>
          <a:xfrm>
            <a:off x="3904608" y="2743876"/>
            <a:ext cx="54194" cy="164828"/>
          </a:xfrm>
          <a:prstGeom prst="straightConnector1">
            <a:avLst/>
          </a:prstGeom>
          <a:ln>
            <a:solidFill>
              <a:srgbClr val="747678"/>
            </a:solidFill>
            <a:tailEnd type="triangle" w="sm" len="sm"/>
          </a:ln>
        </p:spPr>
        <p:style>
          <a:lnRef idx="1">
            <a:schemeClr val="accent1"/>
          </a:lnRef>
          <a:fillRef idx="0">
            <a:schemeClr val="accent1"/>
          </a:fillRef>
          <a:effectRef idx="0">
            <a:schemeClr val="accent1"/>
          </a:effectRef>
          <a:fontRef idx="minor">
            <a:schemeClr val="tx1"/>
          </a:fontRef>
        </p:style>
      </p:cxnSp>
      <p:sp>
        <p:nvSpPr>
          <p:cNvPr id="155" name="Rechteck 154"/>
          <p:cNvSpPr/>
          <p:nvPr/>
        </p:nvSpPr>
        <p:spPr>
          <a:xfrm>
            <a:off x="4415951" y="2253919"/>
            <a:ext cx="270969" cy="10712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0852" rIns="0" bIns="30852" rtlCol="0" anchor="t"/>
          <a:lstStyle/>
          <a:p>
            <a:pPr algn="ctr"/>
            <a:r>
              <a:rPr lang="en-US" sz="500" dirty="0" smtClean="0"/>
              <a:t>€X bn</a:t>
            </a:r>
          </a:p>
          <a:p>
            <a:pPr algn="ctr"/>
            <a:endParaRPr lang="en-US" sz="400" dirty="0" smtClean="0"/>
          </a:p>
          <a:p>
            <a:pPr algn="ctr"/>
            <a:endParaRPr lang="en-US" sz="400" dirty="0" smtClean="0"/>
          </a:p>
          <a:p>
            <a:pPr algn="ctr"/>
            <a:endParaRPr lang="en-US" sz="400" dirty="0" smtClean="0"/>
          </a:p>
          <a:p>
            <a:pPr algn="ctr"/>
            <a:endParaRPr lang="en-US" sz="400" dirty="0" smtClean="0"/>
          </a:p>
          <a:p>
            <a:pPr algn="ctr"/>
            <a:endParaRPr lang="en-US" sz="400" dirty="0" smtClean="0"/>
          </a:p>
          <a:p>
            <a:pPr algn="ctr"/>
            <a:endParaRPr lang="en-US" sz="400" dirty="0" smtClean="0"/>
          </a:p>
          <a:p>
            <a:pPr algn="ctr"/>
            <a:endParaRPr lang="en-US" sz="400" dirty="0" smtClean="0"/>
          </a:p>
          <a:p>
            <a:pPr algn="ctr"/>
            <a:r>
              <a:rPr lang="en-US" sz="400" dirty="0" smtClean="0"/>
              <a:t>3x Net Debt/</a:t>
            </a:r>
            <a:br>
              <a:rPr lang="en-US" sz="400" dirty="0" smtClean="0"/>
            </a:br>
            <a:r>
              <a:rPr lang="en-US" sz="400" dirty="0" smtClean="0"/>
              <a:t>EBITDA</a:t>
            </a:r>
            <a:endParaRPr lang="en-US" sz="400" dirty="0"/>
          </a:p>
        </p:txBody>
      </p:sp>
      <p:sp>
        <p:nvSpPr>
          <p:cNvPr id="156" name="Textfeld 155"/>
          <p:cNvSpPr txBox="1"/>
          <p:nvPr/>
        </p:nvSpPr>
        <p:spPr>
          <a:xfrm>
            <a:off x="4197644" y="1965829"/>
            <a:ext cx="704519" cy="293139"/>
          </a:xfrm>
          <a:prstGeom prst="rect">
            <a:avLst/>
          </a:prstGeom>
          <a:noFill/>
        </p:spPr>
        <p:txBody>
          <a:bodyPr wrap="square" lIns="0" tIns="30852" rIns="0" bIns="30852" rtlCol="0">
            <a:spAutoFit/>
          </a:bodyPr>
          <a:lstStyle/>
          <a:p>
            <a:pPr algn="ctr"/>
            <a:r>
              <a:rPr lang="en-US" sz="500" i="1" dirty="0" smtClean="0">
                <a:solidFill>
                  <a:schemeClr val="accent2"/>
                </a:solidFill>
                <a:latin typeface="Arial"/>
              </a:rPr>
              <a:t>Potential </a:t>
            </a:r>
            <a:br>
              <a:rPr lang="en-US" sz="500" i="1" dirty="0" smtClean="0">
                <a:solidFill>
                  <a:schemeClr val="accent2"/>
                </a:solidFill>
                <a:latin typeface="Arial"/>
              </a:rPr>
            </a:br>
            <a:r>
              <a:rPr lang="en-US" sz="500" i="1" dirty="0" smtClean="0">
                <a:solidFill>
                  <a:schemeClr val="accent2"/>
                </a:solidFill>
                <a:latin typeface="Arial"/>
              </a:rPr>
              <a:t>net debt with </a:t>
            </a:r>
            <a:br>
              <a:rPr lang="en-US" sz="500" i="1" dirty="0" smtClean="0">
                <a:solidFill>
                  <a:schemeClr val="accent2"/>
                </a:solidFill>
                <a:latin typeface="Arial"/>
              </a:rPr>
            </a:br>
            <a:r>
              <a:rPr lang="en-US" sz="500" i="1" dirty="0" smtClean="0">
                <a:solidFill>
                  <a:schemeClr val="accent2"/>
                </a:solidFill>
                <a:latin typeface="Arial"/>
              </a:rPr>
              <a:t>target leverage</a:t>
            </a:r>
            <a:endParaRPr lang="en-US" sz="400" i="1" dirty="0">
              <a:solidFill>
                <a:schemeClr val="accent2"/>
              </a:solidFill>
              <a:latin typeface="Arial"/>
            </a:endParaRPr>
          </a:p>
        </p:txBody>
      </p:sp>
      <p:sp>
        <p:nvSpPr>
          <p:cNvPr id="157" name="Textfeld 156"/>
          <p:cNvSpPr txBox="1"/>
          <p:nvPr/>
        </p:nvSpPr>
        <p:spPr>
          <a:xfrm>
            <a:off x="3928206" y="3326773"/>
            <a:ext cx="704519" cy="216195"/>
          </a:xfrm>
          <a:prstGeom prst="rect">
            <a:avLst/>
          </a:prstGeom>
          <a:noFill/>
        </p:spPr>
        <p:txBody>
          <a:bodyPr wrap="square" lIns="0" tIns="30852" rIns="0" bIns="30852" rtlCol="0">
            <a:spAutoFit/>
          </a:bodyPr>
          <a:lstStyle/>
          <a:p>
            <a:pPr algn="ctr"/>
            <a:r>
              <a:rPr lang="en-US" sz="500" i="1" dirty="0" smtClean="0">
                <a:solidFill>
                  <a:schemeClr val="accent3"/>
                </a:solidFill>
                <a:latin typeface="Arial"/>
              </a:rPr>
              <a:t>Possible</a:t>
            </a:r>
            <a:br>
              <a:rPr lang="en-US" sz="500" i="1" dirty="0" smtClean="0">
                <a:solidFill>
                  <a:schemeClr val="accent3"/>
                </a:solidFill>
                <a:latin typeface="Arial"/>
              </a:rPr>
            </a:br>
            <a:r>
              <a:rPr lang="en-US" sz="500" i="1" dirty="0" smtClean="0">
                <a:solidFill>
                  <a:schemeClr val="accent3"/>
                </a:solidFill>
                <a:latin typeface="Arial"/>
              </a:rPr>
              <a:t>Headroom</a:t>
            </a:r>
            <a:endParaRPr lang="en-US" sz="400" i="1" dirty="0">
              <a:solidFill>
                <a:schemeClr val="accent3"/>
              </a:solidFill>
              <a:latin typeface="Arial"/>
            </a:endParaRPr>
          </a:p>
        </p:txBody>
      </p:sp>
      <p:cxnSp>
        <p:nvCxnSpPr>
          <p:cNvPr id="158" name="Gerade Verbindung 76"/>
          <p:cNvCxnSpPr/>
          <p:nvPr/>
        </p:nvCxnSpPr>
        <p:spPr>
          <a:xfrm>
            <a:off x="3603043" y="2667458"/>
            <a:ext cx="541938" cy="0"/>
          </a:xfrm>
          <a:prstGeom prst="line">
            <a:avLst/>
          </a:prstGeom>
          <a:ln>
            <a:solidFill>
              <a:srgbClr val="747678"/>
            </a:solidFill>
            <a:prstDash val="dash"/>
          </a:ln>
        </p:spPr>
        <p:style>
          <a:lnRef idx="1">
            <a:schemeClr val="accent1"/>
          </a:lnRef>
          <a:fillRef idx="0">
            <a:schemeClr val="accent1"/>
          </a:fillRef>
          <a:effectRef idx="0">
            <a:schemeClr val="accent1"/>
          </a:effectRef>
          <a:fontRef idx="minor">
            <a:schemeClr val="tx1"/>
          </a:fontRef>
        </p:style>
      </p:cxnSp>
      <p:sp>
        <p:nvSpPr>
          <p:cNvPr id="159" name="Rechteck 158"/>
          <p:cNvSpPr/>
          <p:nvPr/>
        </p:nvSpPr>
        <p:spPr>
          <a:xfrm>
            <a:off x="4091126" y="2260716"/>
            <a:ext cx="270969" cy="4127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0852" rIns="0" bIns="30852" rtlCol="0" anchor="t"/>
          <a:lstStyle/>
          <a:p>
            <a:pPr algn="ctr"/>
            <a:r>
              <a:rPr lang="en-US" sz="500" dirty="0" smtClean="0"/>
              <a:t>€X bn</a:t>
            </a:r>
            <a:endParaRPr lang="en-US" sz="500" dirty="0"/>
          </a:p>
        </p:txBody>
      </p:sp>
      <p:sp>
        <p:nvSpPr>
          <p:cNvPr id="160" name="Textfeld 159"/>
          <p:cNvSpPr txBox="1"/>
          <p:nvPr/>
        </p:nvSpPr>
        <p:spPr>
          <a:xfrm>
            <a:off x="7520374" y="5299555"/>
            <a:ext cx="1597164" cy="423944"/>
          </a:xfrm>
          <a:prstGeom prst="rect">
            <a:avLst/>
          </a:prstGeom>
          <a:noFill/>
        </p:spPr>
        <p:txBody>
          <a:bodyPr wrap="square" lIns="61704" tIns="30852" rIns="61704" bIns="30852" rtlCol="0">
            <a:spAutoFit/>
          </a:bodyPr>
          <a:lstStyle/>
          <a:p>
            <a:pPr marL="57847" indent="-57847">
              <a:tabLst>
                <a:tab pos="57847" algn="l"/>
              </a:tabLst>
            </a:pPr>
            <a:r>
              <a:rPr lang="en-US" sz="600" b="1" dirty="0" smtClean="0">
                <a:solidFill>
                  <a:schemeClr val="tx2"/>
                </a:solidFill>
                <a:latin typeface="Arial"/>
              </a:rPr>
              <a:t>Potential investors</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endParaRPr lang="en-US" sz="500" dirty="0">
              <a:latin typeface="Arial"/>
            </a:endParaRPr>
          </a:p>
        </p:txBody>
      </p:sp>
      <p:sp>
        <p:nvSpPr>
          <p:cNvPr id="161" name="Ellipse 160"/>
          <p:cNvSpPr/>
          <p:nvPr>
            <p:custDataLst>
              <p:tags r:id="rId7"/>
            </p:custDataLst>
          </p:nvPr>
        </p:nvSpPr>
        <p:spPr bwMode="auto">
          <a:xfrm>
            <a:off x="7581127" y="2750311"/>
            <a:ext cx="162582" cy="144225"/>
          </a:xfrm>
          <a:prstGeom prst="ellipse">
            <a:avLst/>
          </a:prstGeom>
          <a:solidFill>
            <a:schemeClr val="accent1"/>
          </a:solidFill>
          <a:ln w="6350" cap="flat" cmpd="sng" algn="ctr">
            <a:solidFill>
              <a:schemeClr val="tx2"/>
            </a:solidFill>
            <a:prstDash val="sysDash"/>
            <a:round/>
            <a:headEnd type="none" w="med" len="med"/>
            <a:tailEnd type="none" w="med" len="med"/>
          </a:ln>
          <a:effectLst/>
        </p:spPr>
        <p:txBody>
          <a:bodyPr vert="horz" wrap="none" lIns="0" tIns="36439" rIns="0" bIns="36439" numCol="1" rtlCol="0" anchor="ctr" anchorCtr="1" compatLnSpc="1">
            <a:prstTxWarp prst="textNoShape">
              <a:avLst/>
            </a:prstTxWarp>
          </a:bodyPr>
          <a:lstStyle/>
          <a:p>
            <a:pPr algn="ctr" defTabSz="617037" fontAlgn="base">
              <a:spcBef>
                <a:spcPct val="0"/>
              </a:spcBef>
              <a:spcAft>
                <a:spcPct val="0"/>
              </a:spcAft>
            </a:pPr>
            <a:r>
              <a:rPr lang="en-US" sz="400" dirty="0" smtClean="0">
                <a:latin typeface="Arial"/>
              </a:rPr>
              <a:t>x</a:t>
            </a:r>
          </a:p>
        </p:txBody>
      </p:sp>
      <p:sp>
        <p:nvSpPr>
          <p:cNvPr id="162" name="Rechteck 161"/>
          <p:cNvSpPr/>
          <p:nvPr/>
        </p:nvSpPr>
        <p:spPr bwMode="auto">
          <a:xfrm>
            <a:off x="2459036" y="3817314"/>
            <a:ext cx="3421356" cy="2170244"/>
          </a:xfrm>
          <a:prstGeom prst="rect">
            <a:avLst/>
          </a:prstGeom>
          <a:noFill/>
          <a:ln w="9525" cap="flat" cmpd="sng" algn="ctr">
            <a:solidFill>
              <a:schemeClr val="accent4"/>
            </a:solidFill>
            <a:prstDash val="solid"/>
            <a:round/>
            <a:headEnd type="none" w="med" len="med"/>
            <a:tailEnd type="none" w="med" len="med"/>
          </a:ln>
          <a:effectLst/>
        </p:spPr>
        <p:txBody>
          <a:bodyPr vert="horz" wrap="square" lIns="36439" tIns="36439" rIns="12146" bIns="36439" numCol="1" rtlCol="0" anchor="t" anchorCtr="0" compatLnSpc="1">
            <a:prstTxWarp prst="textNoShape">
              <a:avLst/>
            </a:prstTxWarp>
          </a:bodyPr>
          <a:lstStyle/>
          <a:p>
            <a:pPr marL="239959"/>
            <a:r>
              <a:rPr lang="en-US" sz="800" b="1" dirty="0" smtClean="0">
                <a:solidFill>
                  <a:srgbClr val="00338D"/>
                </a:solidFill>
                <a:latin typeface="Arial"/>
              </a:rPr>
              <a:t>Option x</a:t>
            </a:r>
          </a:p>
        </p:txBody>
      </p:sp>
      <p:sp>
        <p:nvSpPr>
          <p:cNvPr id="163" name="Rechteck 162"/>
          <p:cNvSpPr/>
          <p:nvPr/>
        </p:nvSpPr>
        <p:spPr bwMode="auto">
          <a:xfrm>
            <a:off x="2459036" y="3817315"/>
            <a:ext cx="189657" cy="192278"/>
          </a:xfrm>
          <a:prstGeom prst="rect">
            <a:avLst/>
          </a:prstGeom>
          <a:solidFill>
            <a:schemeClr val="accent4"/>
          </a:solidFill>
          <a:ln w="19050" cap="flat" cmpd="sng" algn="ctr">
            <a:noFill/>
            <a:prstDash val="dash"/>
            <a:round/>
            <a:headEnd type="none" w="med" len="med"/>
            <a:tailEnd type="none" w="med" len="med"/>
          </a:ln>
          <a:effectLst/>
        </p:spPr>
        <p:txBody>
          <a:bodyPr vert="horz" wrap="square" lIns="24293" tIns="24293" rIns="24293" bIns="24293" numCol="1" rtlCol="0" anchor="ctr" anchorCtr="1" compatLnSpc="1">
            <a:prstTxWarp prst="textNoShape">
              <a:avLst/>
            </a:prstTxWarp>
          </a:bodyPr>
          <a:lstStyle/>
          <a:p>
            <a:pPr algn="ctr" defTabSz="617037" fontAlgn="base">
              <a:spcBef>
                <a:spcPct val="0"/>
              </a:spcBef>
              <a:spcAft>
                <a:spcPct val="0"/>
              </a:spcAft>
            </a:pPr>
            <a:r>
              <a:rPr lang="en-US" sz="900" b="1" dirty="0" smtClean="0">
                <a:solidFill>
                  <a:schemeClr val="bg1"/>
                </a:solidFill>
                <a:latin typeface="Arial"/>
                <a:cs typeface="Arial" pitchFamily="34" charset="0"/>
              </a:rPr>
              <a:t>B</a:t>
            </a:r>
          </a:p>
        </p:txBody>
      </p:sp>
      <p:sp>
        <p:nvSpPr>
          <p:cNvPr id="164" name="Textfeld 163"/>
          <p:cNvSpPr txBox="1"/>
          <p:nvPr/>
        </p:nvSpPr>
        <p:spPr>
          <a:xfrm>
            <a:off x="2492907" y="4023350"/>
            <a:ext cx="1693556" cy="1537069"/>
          </a:xfrm>
          <a:prstGeom prst="rect">
            <a:avLst/>
          </a:prstGeom>
          <a:noFill/>
        </p:spPr>
        <p:txBody>
          <a:bodyPr wrap="square" lIns="61704" tIns="30852" rIns="61704" bIns="30852" rtlCol="0">
            <a:spAutoFit/>
          </a:bodyPr>
          <a:lstStyle/>
          <a:p>
            <a:pPr marL="57847" indent="-57847">
              <a:tabLst>
                <a:tab pos="57847" algn="l"/>
              </a:tabLst>
            </a:pPr>
            <a:r>
              <a:rPr lang="en-US" sz="600" b="1" dirty="0" smtClean="0">
                <a:solidFill>
                  <a:schemeClr val="tx2"/>
                </a:solidFill>
                <a:latin typeface="Arial"/>
              </a:rPr>
              <a:t>Indicative valuation (percentage)</a:t>
            </a: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buFont typeface="Wingdings" pitchFamily="2" charset="2"/>
              <a:buChar char="n"/>
            </a:pPr>
            <a:endParaRPr lang="en-US" sz="600" dirty="0" smtClean="0">
              <a:latin typeface="Arial"/>
            </a:endParaRPr>
          </a:p>
          <a:p>
            <a:pPr marL="100697" indent="-100697">
              <a:buClr>
                <a:schemeClr val="tx2"/>
              </a:buClr>
              <a:buSzPct val="80000"/>
            </a:pPr>
            <a:endParaRPr lang="en-US" sz="600" dirty="0" smtClean="0">
              <a:latin typeface="Arial"/>
            </a:endParaRPr>
          </a:p>
          <a:p>
            <a:pPr marL="57847" indent="-57847">
              <a:tabLst>
                <a:tab pos="57847" algn="l"/>
              </a:tabLst>
            </a:pPr>
            <a:endParaRPr lang="en-US" sz="600" b="1" i="1" dirty="0" smtClean="0">
              <a:solidFill>
                <a:schemeClr val="tx2"/>
              </a:solidFill>
              <a:latin typeface="Arial"/>
            </a:endParaRPr>
          </a:p>
          <a:p>
            <a:pPr marL="57847" indent="-57847">
              <a:tabLst>
                <a:tab pos="57847" algn="l"/>
              </a:tabLst>
            </a:pPr>
            <a:endParaRPr lang="en-US" sz="600" b="1" i="1" dirty="0" smtClean="0">
              <a:solidFill>
                <a:schemeClr val="tx2"/>
              </a:solidFill>
              <a:latin typeface="Arial"/>
            </a:endParaRPr>
          </a:p>
          <a:p>
            <a:pPr marL="57847" indent="-57847">
              <a:tabLst>
                <a:tab pos="57847" algn="l"/>
              </a:tabLst>
            </a:pPr>
            <a:endParaRPr lang="en-US" sz="600" b="1" i="1" dirty="0" smtClean="0">
              <a:solidFill>
                <a:schemeClr val="tx2"/>
              </a:solidFill>
              <a:latin typeface="Arial"/>
            </a:endParaRPr>
          </a:p>
          <a:p>
            <a:pPr marL="57847" indent="-57847">
              <a:tabLst>
                <a:tab pos="57847" algn="l"/>
              </a:tabLst>
            </a:pPr>
            <a:r>
              <a:rPr lang="en-US" sz="600" b="1" dirty="0" smtClean="0">
                <a:solidFill>
                  <a:schemeClr val="tx2"/>
                </a:solidFill>
                <a:latin typeface="Arial"/>
              </a:rPr>
              <a:t>Market estimation</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endParaRPr lang="en-US" sz="500" dirty="0">
              <a:latin typeface="Arial"/>
            </a:endParaRPr>
          </a:p>
        </p:txBody>
      </p:sp>
      <p:sp>
        <p:nvSpPr>
          <p:cNvPr id="165" name="Textfeld 164"/>
          <p:cNvSpPr txBox="1"/>
          <p:nvPr/>
        </p:nvSpPr>
        <p:spPr>
          <a:xfrm>
            <a:off x="4000705" y="4023350"/>
            <a:ext cx="1842883" cy="1142089"/>
          </a:xfrm>
          <a:prstGeom prst="rect">
            <a:avLst/>
          </a:prstGeom>
          <a:noFill/>
        </p:spPr>
        <p:txBody>
          <a:bodyPr wrap="square" lIns="61704" tIns="30852" rIns="61704" bIns="30852" rtlCol="0">
            <a:spAutoFit/>
          </a:bodyPr>
          <a:lstStyle/>
          <a:p>
            <a:pPr marL="57847" indent="-57847">
              <a:tabLst>
                <a:tab pos="57847" algn="l"/>
              </a:tabLst>
            </a:pPr>
            <a:r>
              <a:rPr lang="en-US" sz="600" b="1" dirty="0" smtClean="0">
                <a:solidFill>
                  <a:schemeClr val="tx2"/>
                </a:solidFill>
                <a:latin typeface="Arial"/>
              </a:rPr>
              <a:t>Headroom impact (indicative)*</a:t>
            </a:r>
            <a:endParaRPr lang="en-US" sz="600" dirty="0" smtClean="0">
              <a:latin typeface="Arial"/>
            </a:endParaRPr>
          </a:p>
          <a:p>
            <a:pPr marL="108000" indent="-108000">
              <a:spcBef>
                <a:spcPts val="135"/>
              </a:spcBef>
              <a:buClr>
                <a:schemeClr val="tx2"/>
              </a:buClr>
              <a:buSzPct val="80000"/>
              <a:buFont typeface="Univers for KPMG Light" panose="020B0403020202020204" pitchFamily="34" charset="0"/>
              <a:buChar char="—"/>
            </a:pPr>
            <a:r>
              <a:rPr lang="en-US" sz="500" dirty="0" smtClean="0">
                <a:latin typeface="Arial"/>
              </a:rPr>
              <a:t>Target currently with little leverage, but full consolidation – supports X-Headroom</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Ambitious CAPEX-planning will increase leverage</a:t>
            </a:r>
            <a:br>
              <a:rPr lang="en-US" sz="500" dirty="0" smtClean="0">
                <a:latin typeface="Arial"/>
              </a:rPr>
            </a:br>
            <a:r>
              <a:rPr lang="en-US" sz="500" dirty="0" smtClean="0">
                <a:latin typeface="Arial"/>
              </a:rPr>
              <a:t> (€ x billion by 2020)</a:t>
            </a:r>
          </a:p>
          <a:p>
            <a:pPr marL="108000" indent="-108000">
              <a:spcBef>
                <a:spcPts val="135"/>
              </a:spcBef>
              <a:buClr>
                <a:schemeClr val="tx2"/>
              </a:buClr>
              <a:buSzPct val="80000"/>
              <a:buFont typeface="Univers for KPMG Light" panose="020B0403020202020204" pitchFamily="34" charset="0"/>
              <a:buChar char="—"/>
            </a:pPr>
            <a:r>
              <a:rPr lang="en-US" sz="500" dirty="0" smtClean="0">
                <a:latin typeface="Arial"/>
              </a:rPr>
              <a:t>Headroom-effect with divestments ca.. €x million</a:t>
            </a:r>
          </a:p>
          <a:p>
            <a:pPr marL="193896" lvl="1" indent="-71774">
              <a:spcBef>
                <a:spcPts val="67"/>
              </a:spcBef>
              <a:buClr>
                <a:schemeClr val="tx2"/>
              </a:buClr>
              <a:buSzPct val="80000"/>
              <a:buFont typeface="Symbol" pitchFamily="18" charset="2"/>
              <a:buChar char="-"/>
            </a:pPr>
            <a:r>
              <a:rPr lang="en-US" sz="500" dirty="0" smtClean="0">
                <a:latin typeface="Arial"/>
              </a:rPr>
              <a:t>Purchase price: €x million</a:t>
            </a:r>
          </a:p>
          <a:p>
            <a:pPr marL="193896" lvl="1" indent="-71774">
              <a:spcBef>
                <a:spcPts val="67"/>
              </a:spcBef>
              <a:buClr>
                <a:schemeClr val="tx2"/>
              </a:buClr>
              <a:buSzPct val="80000"/>
              <a:buFont typeface="Symbol" pitchFamily="18" charset="2"/>
              <a:buChar char="-"/>
            </a:pPr>
            <a:r>
              <a:rPr lang="en-US" sz="500" dirty="0" smtClean="0">
                <a:latin typeface="Arial"/>
              </a:rPr>
              <a:t>Net debt effect: - €x million</a:t>
            </a:r>
          </a:p>
          <a:p>
            <a:pPr marL="193896" lvl="1" indent="-71774">
              <a:spcBef>
                <a:spcPts val="67"/>
              </a:spcBef>
              <a:buClr>
                <a:schemeClr val="tx2"/>
              </a:buClr>
              <a:buSzPct val="80000"/>
              <a:buFont typeface="Symbol" pitchFamily="18" charset="2"/>
              <a:buChar char="-"/>
            </a:pPr>
            <a:r>
              <a:rPr lang="en-US" sz="500" dirty="0" smtClean="0">
                <a:latin typeface="Arial"/>
              </a:rPr>
              <a:t>EBITDA effect: - €x million</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Construction of new x will increase net debt of X by ca. €x million </a:t>
            </a:r>
          </a:p>
          <a:p>
            <a:pPr marL="193896" lvl="1" indent="-71774">
              <a:spcBef>
                <a:spcPts val="405"/>
              </a:spcBef>
              <a:buClr>
                <a:schemeClr val="tx2"/>
              </a:buClr>
              <a:buSzPct val="80000"/>
              <a:buFont typeface="Symbol" pitchFamily="18" charset="2"/>
              <a:buChar char="-"/>
            </a:pPr>
            <a:endParaRPr lang="en-US" sz="500" dirty="0" smtClean="0">
              <a:latin typeface="Arial"/>
            </a:endParaRPr>
          </a:p>
        </p:txBody>
      </p:sp>
      <p:sp>
        <p:nvSpPr>
          <p:cNvPr id="169" name="Textfeld 168"/>
          <p:cNvSpPr txBox="1"/>
          <p:nvPr/>
        </p:nvSpPr>
        <p:spPr>
          <a:xfrm>
            <a:off x="4000167" y="5298700"/>
            <a:ext cx="1597164" cy="423944"/>
          </a:xfrm>
          <a:prstGeom prst="rect">
            <a:avLst/>
          </a:prstGeom>
          <a:noFill/>
        </p:spPr>
        <p:txBody>
          <a:bodyPr wrap="square" lIns="61704" tIns="30852" rIns="61704" bIns="30852" rtlCol="0">
            <a:spAutoFit/>
          </a:bodyPr>
          <a:lstStyle/>
          <a:p>
            <a:pPr marL="57847" indent="-57847">
              <a:tabLst>
                <a:tab pos="57847" algn="l"/>
              </a:tabLst>
            </a:pPr>
            <a:r>
              <a:rPr lang="en-US" sz="600" b="1" dirty="0" smtClean="0">
                <a:solidFill>
                  <a:schemeClr val="tx2"/>
                </a:solidFill>
                <a:latin typeface="Arial"/>
              </a:rPr>
              <a:t>Potential investors</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p>
          <a:p>
            <a:pPr marL="108000" lvl="1" indent="-108000">
              <a:spcBef>
                <a:spcPts val="135"/>
              </a:spcBef>
              <a:buClr>
                <a:schemeClr val="tx2"/>
              </a:buClr>
              <a:buSzPct val="80000"/>
              <a:buFont typeface="Univers for KPMG Light" panose="020B0403020202020204" pitchFamily="34" charset="0"/>
              <a:buChar char="—"/>
            </a:pPr>
            <a:r>
              <a:rPr lang="en-US" sz="500" dirty="0" smtClean="0">
                <a:latin typeface="Arial"/>
              </a:rPr>
              <a:t>x</a:t>
            </a:r>
            <a:endParaRPr lang="en-US" sz="500" dirty="0">
              <a:latin typeface="Arial"/>
            </a:endParaRPr>
          </a:p>
        </p:txBody>
      </p:sp>
      <p:sp>
        <p:nvSpPr>
          <p:cNvPr id="176" name="Rounded Rectangle 2"/>
          <p:cNvSpPr/>
          <p:nvPr>
            <p:custDataLst>
              <p:tags r:id="rId8"/>
            </p:custDataLst>
          </p:nvPr>
        </p:nvSpPr>
        <p:spPr>
          <a:xfrm rot="5400000">
            <a:off x="6418310" y="2313036"/>
            <a:ext cx="251815" cy="313239"/>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177" name="Rounded Rectangle 2"/>
          <p:cNvSpPr/>
          <p:nvPr>
            <p:custDataLst>
              <p:tags r:id="rId9"/>
            </p:custDataLst>
          </p:nvPr>
        </p:nvSpPr>
        <p:spPr>
          <a:xfrm rot="5400000">
            <a:off x="8028132" y="2148401"/>
            <a:ext cx="251815" cy="313239"/>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178" name="Rounded Rectangle 2"/>
          <p:cNvSpPr/>
          <p:nvPr>
            <p:custDataLst>
              <p:tags r:id="rId10"/>
            </p:custDataLst>
          </p:nvPr>
        </p:nvSpPr>
        <p:spPr>
          <a:xfrm rot="5400000">
            <a:off x="7294707" y="2448438"/>
            <a:ext cx="251815" cy="313239"/>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179" name="Textfeld 178"/>
          <p:cNvSpPr txBox="1"/>
          <p:nvPr/>
        </p:nvSpPr>
        <p:spPr>
          <a:xfrm>
            <a:off x="2920260" y="2430928"/>
            <a:ext cx="596132" cy="370083"/>
          </a:xfrm>
          <a:prstGeom prst="rect">
            <a:avLst/>
          </a:prstGeom>
          <a:noFill/>
        </p:spPr>
        <p:txBody>
          <a:bodyPr wrap="square" lIns="0" tIns="30852" rIns="0" bIns="30852" rtlCol="0">
            <a:spAutoFit/>
          </a:bodyPr>
          <a:lstStyle/>
          <a:p>
            <a:pPr algn="ctr"/>
            <a:r>
              <a:rPr lang="en-US" sz="500" i="1" dirty="0" smtClean="0">
                <a:solidFill>
                  <a:srgbClr val="747678"/>
                </a:solidFill>
                <a:latin typeface="Arial"/>
              </a:rPr>
              <a:t>Leverage </a:t>
            </a:r>
            <a:br>
              <a:rPr lang="en-US" sz="500" i="1" dirty="0" smtClean="0">
                <a:solidFill>
                  <a:srgbClr val="747678"/>
                </a:solidFill>
                <a:latin typeface="Arial"/>
              </a:rPr>
            </a:br>
            <a:r>
              <a:rPr lang="en-US" sz="500" i="1" dirty="0" smtClean="0">
                <a:solidFill>
                  <a:srgbClr val="747678"/>
                </a:solidFill>
                <a:latin typeface="Arial"/>
              </a:rPr>
              <a:t>3,59x </a:t>
            </a:r>
            <a:br>
              <a:rPr lang="en-US" sz="500" i="1" dirty="0" smtClean="0">
                <a:solidFill>
                  <a:srgbClr val="747678"/>
                </a:solidFill>
                <a:latin typeface="Arial"/>
              </a:rPr>
            </a:br>
            <a:r>
              <a:rPr lang="en-US" sz="500" i="1" dirty="0" smtClean="0">
                <a:solidFill>
                  <a:srgbClr val="747678"/>
                </a:solidFill>
                <a:latin typeface="Arial"/>
              </a:rPr>
              <a:t>Net Debt/ </a:t>
            </a:r>
            <a:br>
              <a:rPr lang="en-US" sz="500" i="1" dirty="0" smtClean="0">
                <a:solidFill>
                  <a:srgbClr val="747678"/>
                </a:solidFill>
                <a:latin typeface="Arial"/>
              </a:rPr>
            </a:br>
            <a:r>
              <a:rPr lang="en-US" sz="500" i="1" dirty="0" smtClean="0">
                <a:solidFill>
                  <a:srgbClr val="747678"/>
                </a:solidFill>
                <a:latin typeface="Arial"/>
              </a:rPr>
              <a:t>EBITDA</a:t>
            </a:r>
            <a:endParaRPr lang="en-US" sz="500" i="1" dirty="0">
              <a:solidFill>
                <a:srgbClr val="747678"/>
              </a:solidFill>
              <a:latin typeface="Arial"/>
            </a:endParaRPr>
          </a:p>
        </p:txBody>
      </p:sp>
      <p:sp>
        <p:nvSpPr>
          <p:cNvPr id="180" name="Textfeld 179"/>
          <p:cNvSpPr txBox="1"/>
          <p:nvPr/>
        </p:nvSpPr>
        <p:spPr>
          <a:xfrm>
            <a:off x="3879925" y="2721617"/>
            <a:ext cx="433551" cy="216195"/>
          </a:xfrm>
          <a:prstGeom prst="rect">
            <a:avLst/>
          </a:prstGeom>
          <a:noFill/>
        </p:spPr>
        <p:txBody>
          <a:bodyPr wrap="square" lIns="0" tIns="30852" rIns="0" bIns="30852" rtlCol="0">
            <a:spAutoFit/>
          </a:bodyPr>
          <a:lstStyle/>
          <a:p>
            <a:pPr algn="ctr"/>
            <a:r>
              <a:rPr lang="en-US" sz="500" i="1" dirty="0" smtClean="0">
                <a:solidFill>
                  <a:srgbClr val="747678"/>
                </a:solidFill>
                <a:latin typeface="Arial"/>
              </a:rPr>
              <a:t>Leverage </a:t>
            </a:r>
            <a:br>
              <a:rPr lang="en-US" sz="500" i="1" dirty="0" smtClean="0">
                <a:solidFill>
                  <a:srgbClr val="747678"/>
                </a:solidFill>
                <a:latin typeface="Arial"/>
              </a:rPr>
            </a:br>
            <a:r>
              <a:rPr lang="en-US" sz="500" i="1" dirty="0" smtClean="0">
                <a:solidFill>
                  <a:srgbClr val="747678"/>
                </a:solidFill>
                <a:latin typeface="Arial"/>
              </a:rPr>
              <a:t>1,8x </a:t>
            </a:r>
            <a:endParaRPr lang="en-US" sz="500" i="1" dirty="0">
              <a:solidFill>
                <a:srgbClr val="747678"/>
              </a:solidFill>
              <a:latin typeface="Arial"/>
            </a:endParaRPr>
          </a:p>
        </p:txBody>
      </p:sp>
      <p:grpSp>
        <p:nvGrpSpPr>
          <p:cNvPr id="9" name="Group 4"/>
          <p:cNvGrpSpPr>
            <a:grpSpLocks noChangeAspect="1"/>
          </p:cNvGrpSpPr>
          <p:nvPr/>
        </p:nvGrpSpPr>
        <p:grpSpPr bwMode="auto">
          <a:xfrm>
            <a:off x="2516188" y="4217988"/>
            <a:ext cx="1427162" cy="1028700"/>
            <a:chOff x="1585" y="2657"/>
            <a:chExt cx="899" cy="648"/>
          </a:xfrm>
        </p:grpSpPr>
        <p:sp>
          <p:nvSpPr>
            <p:cNvPr id="181" name="AutoShape 3"/>
            <p:cNvSpPr>
              <a:spLocks noChangeAspect="1" noChangeArrowheads="1" noTextEdit="1"/>
            </p:cNvSpPr>
            <p:nvPr/>
          </p:nvSpPr>
          <p:spPr bwMode="auto">
            <a:xfrm>
              <a:off x="1585" y="2657"/>
              <a:ext cx="899" cy="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5"/>
            <p:cNvSpPr>
              <a:spLocks noEditPoints="1"/>
            </p:cNvSpPr>
            <p:nvPr/>
          </p:nvSpPr>
          <p:spPr bwMode="auto">
            <a:xfrm>
              <a:off x="2171" y="2710"/>
              <a:ext cx="239" cy="365"/>
            </a:xfrm>
            <a:custGeom>
              <a:avLst/>
              <a:gdLst>
                <a:gd name="T0" fmla="*/ 191 w 239"/>
                <a:gd name="T1" fmla="*/ 365 h 365"/>
                <a:gd name="T2" fmla="*/ 0 w 239"/>
                <a:gd name="T3" fmla="*/ 365 h 365"/>
                <a:gd name="T4" fmla="*/ 0 w 239"/>
                <a:gd name="T5" fmla="*/ 213 h 365"/>
                <a:gd name="T6" fmla="*/ 191 w 239"/>
                <a:gd name="T7" fmla="*/ 213 h 365"/>
                <a:gd name="T8" fmla="*/ 191 w 239"/>
                <a:gd name="T9" fmla="*/ 365 h 365"/>
                <a:gd name="T10" fmla="*/ 239 w 239"/>
                <a:gd name="T11" fmla="*/ 153 h 365"/>
                <a:gd name="T12" fmla="*/ 107 w 239"/>
                <a:gd name="T13" fmla="*/ 153 h 365"/>
                <a:gd name="T14" fmla="*/ 107 w 239"/>
                <a:gd name="T15" fmla="*/ 0 h 365"/>
                <a:gd name="T16" fmla="*/ 239 w 239"/>
                <a:gd name="T17" fmla="*/ 0 h 365"/>
                <a:gd name="T18" fmla="*/ 239 w 239"/>
                <a:gd name="T19" fmla="*/ 153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65">
                  <a:moveTo>
                    <a:pt x="191" y="365"/>
                  </a:moveTo>
                  <a:lnTo>
                    <a:pt x="0" y="365"/>
                  </a:lnTo>
                  <a:lnTo>
                    <a:pt x="0" y="213"/>
                  </a:lnTo>
                  <a:lnTo>
                    <a:pt x="191" y="213"/>
                  </a:lnTo>
                  <a:lnTo>
                    <a:pt x="191" y="365"/>
                  </a:lnTo>
                  <a:close/>
                  <a:moveTo>
                    <a:pt x="239" y="153"/>
                  </a:moveTo>
                  <a:lnTo>
                    <a:pt x="107" y="153"/>
                  </a:lnTo>
                  <a:lnTo>
                    <a:pt x="107" y="0"/>
                  </a:lnTo>
                  <a:lnTo>
                    <a:pt x="239" y="0"/>
                  </a:lnTo>
                  <a:lnTo>
                    <a:pt x="239" y="15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6"/>
            <p:cNvSpPr>
              <a:spLocks noEditPoints="1"/>
            </p:cNvSpPr>
            <p:nvPr/>
          </p:nvSpPr>
          <p:spPr bwMode="auto">
            <a:xfrm>
              <a:off x="2169" y="2709"/>
              <a:ext cx="243" cy="368"/>
            </a:xfrm>
            <a:custGeom>
              <a:avLst/>
              <a:gdLst>
                <a:gd name="T0" fmla="*/ 848 w 1056"/>
                <a:gd name="T1" fmla="*/ 1531 h 1539"/>
                <a:gd name="T2" fmla="*/ 840 w 1056"/>
                <a:gd name="T3" fmla="*/ 1539 h 1539"/>
                <a:gd name="T4" fmla="*/ 8 w 1056"/>
                <a:gd name="T5" fmla="*/ 1539 h 1539"/>
                <a:gd name="T6" fmla="*/ 0 w 1056"/>
                <a:gd name="T7" fmla="*/ 1531 h 1539"/>
                <a:gd name="T8" fmla="*/ 0 w 1056"/>
                <a:gd name="T9" fmla="*/ 896 h 1539"/>
                <a:gd name="T10" fmla="*/ 8 w 1056"/>
                <a:gd name="T11" fmla="*/ 888 h 1539"/>
                <a:gd name="T12" fmla="*/ 840 w 1056"/>
                <a:gd name="T13" fmla="*/ 888 h 1539"/>
                <a:gd name="T14" fmla="*/ 848 w 1056"/>
                <a:gd name="T15" fmla="*/ 896 h 1539"/>
                <a:gd name="T16" fmla="*/ 848 w 1056"/>
                <a:gd name="T17" fmla="*/ 1531 h 1539"/>
                <a:gd name="T18" fmla="*/ 832 w 1056"/>
                <a:gd name="T19" fmla="*/ 896 h 1539"/>
                <a:gd name="T20" fmla="*/ 840 w 1056"/>
                <a:gd name="T21" fmla="*/ 904 h 1539"/>
                <a:gd name="T22" fmla="*/ 8 w 1056"/>
                <a:gd name="T23" fmla="*/ 904 h 1539"/>
                <a:gd name="T24" fmla="*/ 16 w 1056"/>
                <a:gd name="T25" fmla="*/ 896 h 1539"/>
                <a:gd name="T26" fmla="*/ 16 w 1056"/>
                <a:gd name="T27" fmla="*/ 1531 h 1539"/>
                <a:gd name="T28" fmla="*/ 8 w 1056"/>
                <a:gd name="T29" fmla="*/ 1523 h 1539"/>
                <a:gd name="T30" fmla="*/ 840 w 1056"/>
                <a:gd name="T31" fmla="*/ 1523 h 1539"/>
                <a:gd name="T32" fmla="*/ 832 w 1056"/>
                <a:gd name="T33" fmla="*/ 1531 h 1539"/>
                <a:gd name="T34" fmla="*/ 832 w 1056"/>
                <a:gd name="T35" fmla="*/ 896 h 1539"/>
                <a:gd name="T36" fmla="*/ 1056 w 1056"/>
                <a:gd name="T37" fmla="*/ 643 h 1539"/>
                <a:gd name="T38" fmla="*/ 1048 w 1056"/>
                <a:gd name="T39" fmla="*/ 651 h 1539"/>
                <a:gd name="T40" fmla="*/ 472 w 1056"/>
                <a:gd name="T41" fmla="*/ 651 h 1539"/>
                <a:gd name="T42" fmla="*/ 464 w 1056"/>
                <a:gd name="T43" fmla="*/ 643 h 1539"/>
                <a:gd name="T44" fmla="*/ 464 w 1056"/>
                <a:gd name="T45" fmla="*/ 8 h 1539"/>
                <a:gd name="T46" fmla="*/ 472 w 1056"/>
                <a:gd name="T47" fmla="*/ 0 h 1539"/>
                <a:gd name="T48" fmla="*/ 1048 w 1056"/>
                <a:gd name="T49" fmla="*/ 0 h 1539"/>
                <a:gd name="T50" fmla="*/ 1056 w 1056"/>
                <a:gd name="T51" fmla="*/ 8 h 1539"/>
                <a:gd name="T52" fmla="*/ 1056 w 1056"/>
                <a:gd name="T53" fmla="*/ 643 h 1539"/>
                <a:gd name="T54" fmla="*/ 1040 w 1056"/>
                <a:gd name="T55" fmla="*/ 8 h 1539"/>
                <a:gd name="T56" fmla="*/ 1048 w 1056"/>
                <a:gd name="T57" fmla="*/ 16 h 1539"/>
                <a:gd name="T58" fmla="*/ 472 w 1056"/>
                <a:gd name="T59" fmla="*/ 16 h 1539"/>
                <a:gd name="T60" fmla="*/ 480 w 1056"/>
                <a:gd name="T61" fmla="*/ 8 h 1539"/>
                <a:gd name="T62" fmla="*/ 480 w 1056"/>
                <a:gd name="T63" fmla="*/ 643 h 1539"/>
                <a:gd name="T64" fmla="*/ 472 w 1056"/>
                <a:gd name="T65" fmla="*/ 635 h 1539"/>
                <a:gd name="T66" fmla="*/ 1048 w 1056"/>
                <a:gd name="T67" fmla="*/ 635 h 1539"/>
                <a:gd name="T68" fmla="*/ 1040 w 1056"/>
                <a:gd name="T69" fmla="*/ 643 h 1539"/>
                <a:gd name="T70" fmla="*/ 1040 w 1056"/>
                <a:gd name="T71" fmla="*/ 8 h 1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6" h="1539">
                  <a:moveTo>
                    <a:pt x="848" y="1531"/>
                  </a:moveTo>
                  <a:cubicBezTo>
                    <a:pt x="848" y="1535"/>
                    <a:pt x="845" y="1539"/>
                    <a:pt x="840" y="1539"/>
                  </a:cubicBezTo>
                  <a:lnTo>
                    <a:pt x="8" y="1539"/>
                  </a:lnTo>
                  <a:cubicBezTo>
                    <a:pt x="4" y="1539"/>
                    <a:pt x="0" y="1535"/>
                    <a:pt x="0" y="1531"/>
                  </a:cubicBezTo>
                  <a:lnTo>
                    <a:pt x="0" y="896"/>
                  </a:lnTo>
                  <a:cubicBezTo>
                    <a:pt x="0" y="892"/>
                    <a:pt x="4" y="888"/>
                    <a:pt x="8" y="888"/>
                  </a:cubicBezTo>
                  <a:lnTo>
                    <a:pt x="840" y="888"/>
                  </a:lnTo>
                  <a:cubicBezTo>
                    <a:pt x="845" y="888"/>
                    <a:pt x="848" y="892"/>
                    <a:pt x="848" y="896"/>
                  </a:cubicBezTo>
                  <a:lnTo>
                    <a:pt x="848" y="1531"/>
                  </a:lnTo>
                  <a:close/>
                  <a:moveTo>
                    <a:pt x="832" y="896"/>
                  </a:moveTo>
                  <a:lnTo>
                    <a:pt x="840" y="904"/>
                  </a:lnTo>
                  <a:lnTo>
                    <a:pt x="8" y="904"/>
                  </a:lnTo>
                  <a:lnTo>
                    <a:pt x="16" y="896"/>
                  </a:lnTo>
                  <a:lnTo>
                    <a:pt x="16" y="1531"/>
                  </a:lnTo>
                  <a:lnTo>
                    <a:pt x="8" y="1523"/>
                  </a:lnTo>
                  <a:lnTo>
                    <a:pt x="840" y="1523"/>
                  </a:lnTo>
                  <a:lnTo>
                    <a:pt x="832" y="1531"/>
                  </a:lnTo>
                  <a:lnTo>
                    <a:pt x="832" y="896"/>
                  </a:lnTo>
                  <a:close/>
                  <a:moveTo>
                    <a:pt x="1056" y="643"/>
                  </a:moveTo>
                  <a:cubicBezTo>
                    <a:pt x="1056" y="647"/>
                    <a:pt x="1053" y="651"/>
                    <a:pt x="1048" y="651"/>
                  </a:cubicBezTo>
                  <a:lnTo>
                    <a:pt x="472" y="651"/>
                  </a:lnTo>
                  <a:cubicBezTo>
                    <a:pt x="468" y="651"/>
                    <a:pt x="464" y="647"/>
                    <a:pt x="464" y="643"/>
                  </a:cubicBezTo>
                  <a:lnTo>
                    <a:pt x="464" y="8"/>
                  </a:lnTo>
                  <a:cubicBezTo>
                    <a:pt x="464" y="4"/>
                    <a:pt x="468" y="0"/>
                    <a:pt x="472" y="0"/>
                  </a:cubicBezTo>
                  <a:lnTo>
                    <a:pt x="1048" y="0"/>
                  </a:lnTo>
                  <a:cubicBezTo>
                    <a:pt x="1053" y="0"/>
                    <a:pt x="1056" y="4"/>
                    <a:pt x="1056" y="8"/>
                  </a:cubicBezTo>
                  <a:lnTo>
                    <a:pt x="1056" y="643"/>
                  </a:lnTo>
                  <a:close/>
                  <a:moveTo>
                    <a:pt x="1040" y="8"/>
                  </a:moveTo>
                  <a:lnTo>
                    <a:pt x="1048" y="16"/>
                  </a:lnTo>
                  <a:lnTo>
                    <a:pt x="472" y="16"/>
                  </a:lnTo>
                  <a:lnTo>
                    <a:pt x="480" y="8"/>
                  </a:lnTo>
                  <a:lnTo>
                    <a:pt x="480" y="643"/>
                  </a:lnTo>
                  <a:lnTo>
                    <a:pt x="472" y="635"/>
                  </a:lnTo>
                  <a:lnTo>
                    <a:pt x="1048" y="635"/>
                  </a:lnTo>
                  <a:lnTo>
                    <a:pt x="1040" y="643"/>
                  </a:lnTo>
                  <a:lnTo>
                    <a:pt x="1040" y="8"/>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4" name="Rectangle 7"/>
            <p:cNvSpPr>
              <a:spLocks noChangeArrowheads="1"/>
            </p:cNvSpPr>
            <p:nvPr/>
          </p:nvSpPr>
          <p:spPr bwMode="auto">
            <a:xfrm>
              <a:off x="1854" y="3108"/>
              <a:ext cx="567" cy="3"/>
            </a:xfrm>
            <a:prstGeom prst="rect">
              <a:avLst/>
            </a:prstGeom>
            <a:solidFill>
              <a:srgbClr val="000000"/>
            </a:solidFill>
            <a:ln w="6350"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8"/>
            <p:cNvSpPr>
              <a:spLocks noEditPoints="1"/>
            </p:cNvSpPr>
            <p:nvPr/>
          </p:nvSpPr>
          <p:spPr bwMode="auto">
            <a:xfrm>
              <a:off x="1852" y="3109"/>
              <a:ext cx="571" cy="12"/>
            </a:xfrm>
            <a:custGeom>
              <a:avLst/>
              <a:gdLst>
                <a:gd name="T0" fmla="*/ 4 w 571"/>
                <a:gd name="T1" fmla="*/ 0 h 12"/>
                <a:gd name="T2" fmla="*/ 4 w 571"/>
                <a:gd name="T3" fmla="*/ 12 h 12"/>
                <a:gd name="T4" fmla="*/ 0 w 571"/>
                <a:gd name="T5" fmla="*/ 12 h 12"/>
                <a:gd name="T6" fmla="*/ 0 w 571"/>
                <a:gd name="T7" fmla="*/ 0 h 12"/>
                <a:gd name="T8" fmla="*/ 4 w 571"/>
                <a:gd name="T9" fmla="*/ 0 h 12"/>
                <a:gd name="T10" fmla="*/ 287 w 571"/>
                <a:gd name="T11" fmla="*/ 0 h 12"/>
                <a:gd name="T12" fmla="*/ 287 w 571"/>
                <a:gd name="T13" fmla="*/ 12 h 12"/>
                <a:gd name="T14" fmla="*/ 284 w 571"/>
                <a:gd name="T15" fmla="*/ 12 h 12"/>
                <a:gd name="T16" fmla="*/ 284 w 571"/>
                <a:gd name="T17" fmla="*/ 0 h 12"/>
                <a:gd name="T18" fmla="*/ 287 w 571"/>
                <a:gd name="T19" fmla="*/ 0 h 12"/>
                <a:gd name="T20" fmla="*/ 571 w 571"/>
                <a:gd name="T21" fmla="*/ 0 h 12"/>
                <a:gd name="T22" fmla="*/ 571 w 571"/>
                <a:gd name="T23" fmla="*/ 12 h 12"/>
                <a:gd name="T24" fmla="*/ 567 w 571"/>
                <a:gd name="T25" fmla="*/ 12 h 12"/>
                <a:gd name="T26" fmla="*/ 567 w 571"/>
                <a:gd name="T27" fmla="*/ 0 h 12"/>
                <a:gd name="T28" fmla="*/ 571 w 571"/>
                <a:gd name="T2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1" h="12">
                  <a:moveTo>
                    <a:pt x="4" y="0"/>
                  </a:moveTo>
                  <a:lnTo>
                    <a:pt x="4" y="12"/>
                  </a:lnTo>
                  <a:lnTo>
                    <a:pt x="0" y="12"/>
                  </a:lnTo>
                  <a:lnTo>
                    <a:pt x="0" y="0"/>
                  </a:lnTo>
                  <a:lnTo>
                    <a:pt x="4" y="0"/>
                  </a:lnTo>
                  <a:close/>
                  <a:moveTo>
                    <a:pt x="287" y="0"/>
                  </a:moveTo>
                  <a:lnTo>
                    <a:pt x="287" y="12"/>
                  </a:lnTo>
                  <a:lnTo>
                    <a:pt x="284" y="12"/>
                  </a:lnTo>
                  <a:lnTo>
                    <a:pt x="284" y="0"/>
                  </a:lnTo>
                  <a:lnTo>
                    <a:pt x="287" y="0"/>
                  </a:lnTo>
                  <a:close/>
                  <a:moveTo>
                    <a:pt x="571" y="0"/>
                  </a:moveTo>
                  <a:lnTo>
                    <a:pt x="571" y="12"/>
                  </a:lnTo>
                  <a:lnTo>
                    <a:pt x="567" y="12"/>
                  </a:lnTo>
                  <a:lnTo>
                    <a:pt x="567" y="0"/>
                  </a:lnTo>
                  <a:lnTo>
                    <a:pt x="571" y="0"/>
                  </a:lnTo>
                  <a:close/>
                </a:path>
              </a:pathLst>
            </a:custGeom>
            <a:solidFill>
              <a:srgbClr val="000000"/>
            </a:solidFill>
            <a:ln w="6350"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86" name="Rectangle 9"/>
            <p:cNvSpPr>
              <a:spLocks noChangeArrowheads="1"/>
            </p:cNvSpPr>
            <p:nvPr/>
          </p:nvSpPr>
          <p:spPr bwMode="auto">
            <a:xfrm>
              <a:off x="1852" y="2680"/>
              <a:ext cx="4" cy="429"/>
            </a:xfrm>
            <a:prstGeom prst="rect">
              <a:avLst/>
            </a:prstGeom>
            <a:solidFill>
              <a:srgbClr val="000000"/>
            </a:solidFill>
            <a:ln w="6350"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10"/>
            <p:cNvSpPr>
              <a:spLocks noEditPoints="1"/>
            </p:cNvSpPr>
            <p:nvPr/>
          </p:nvSpPr>
          <p:spPr bwMode="auto">
            <a:xfrm>
              <a:off x="1839" y="2678"/>
              <a:ext cx="15" cy="433"/>
            </a:xfrm>
            <a:custGeom>
              <a:avLst/>
              <a:gdLst>
                <a:gd name="T0" fmla="*/ 0 w 15"/>
                <a:gd name="T1" fmla="*/ 430 h 433"/>
                <a:gd name="T2" fmla="*/ 15 w 15"/>
                <a:gd name="T3" fmla="*/ 430 h 433"/>
                <a:gd name="T4" fmla="*/ 15 w 15"/>
                <a:gd name="T5" fmla="*/ 433 h 433"/>
                <a:gd name="T6" fmla="*/ 0 w 15"/>
                <a:gd name="T7" fmla="*/ 433 h 433"/>
                <a:gd name="T8" fmla="*/ 0 w 15"/>
                <a:gd name="T9" fmla="*/ 430 h 433"/>
                <a:gd name="T10" fmla="*/ 0 w 15"/>
                <a:gd name="T11" fmla="*/ 215 h 433"/>
                <a:gd name="T12" fmla="*/ 15 w 15"/>
                <a:gd name="T13" fmla="*/ 215 h 433"/>
                <a:gd name="T14" fmla="*/ 15 w 15"/>
                <a:gd name="T15" fmla="*/ 219 h 433"/>
                <a:gd name="T16" fmla="*/ 0 w 15"/>
                <a:gd name="T17" fmla="*/ 219 h 433"/>
                <a:gd name="T18" fmla="*/ 0 w 15"/>
                <a:gd name="T19" fmla="*/ 215 h 433"/>
                <a:gd name="T20" fmla="*/ 0 w 15"/>
                <a:gd name="T21" fmla="*/ 0 h 433"/>
                <a:gd name="T22" fmla="*/ 15 w 15"/>
                <a:gd name="T23" fmla="*/ 0 h 433"/>
                <a:gd name="T24" fmla="*/ 15 w 15"/>
                <a:gd name="T25" fmla="*/ 4 h 433"/>
                <a:gd name="T26" fmla="*/ 0 w 15"/>
                <a:gd name="T27" fmla="*/ 4 h 433"/>
                <a:gd name="T28" fmla="*/ 0 w 15"/>
                <a:gd name="T29" fmla="*/ 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433">
                  <a:moveTo>
                    <a:pt x="0" y="430"/>
                  </a:moveTo>
                  <a:lnTo>
                    <a:pt x="15" y="430"/>
                  </a:lnTo>
                  <a:lnTo>
                    <a:pt x="15" y="433"/>
                  </a:lnTo>
                  <a:lnTo>
                    <a:pt x="0" y="433"/>
                  </a:lnTo>
                  <a:lnTo>
                    <a:pt x="0" y="430"/>
                  </a:lnTo>
                  <a:close/>
                  <a:moveTo>
                    <a:pt x="0" y="215"/>
                  </a:moveTo>
                  <a:lnTo>
                    <a:pt x="15" y="215"/>
                  </a:lnTo>
                  <a:lnTo>
                    <a:pt x="15" y="219"/>
                  </a:lnTo>
                  <a:lnTo>
                    <a:pt x="0" y="219"/>
                  </a:lnTo>
                  <a:lnTo>
                    <a:pt x="0" y="215"/>
                  </a:lnTo>
                  <a:close/>
                  <a:moveTo>
                    <a:pt x="0" y="0"/>
                  </a:moveTo>
                  <a:lnTo>
                    <a:pt x="15" y="0"/>
                  </a:lnTo>
                  <a:lnTo>
                    <a:pt x="15" y="4"/>
                  </a:lnTo>
                  <a:lnTo>
                    <a:pt x="0" y="4"/>
                  </a:lnTo>
                  <a:lnTo>
                    <a:pt x="0" y="0"/>
                  </a:lnTo>
                  <a:close/>
                </a:path>
              </a:pathLst>
            </a:custGeom>
            <a:solidFill>
              <a:srgbClr val="000000"/>
            </a:solidFill>
            <a:ln w="6350"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188" name="Rectangle 11"/>
            <p:cNvSpPr>
              <a:spLocks noChangeArrowheads="1"/>
            </p:cNvSpPr>
            <p:nvPr/>
          </p:nvSpPr>
          <p:spPr bwMode="auto">
            <a:xfrm>
              <a:off x="1819" y="3135"/>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400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89" name="Rectangle 12"/>
            <p:cNvSpPr>
              <a:spLocks noChangeArrowheads="1"/>
            </p:cNvSpPr>
            <p:nvPr/>
          </p:nvSpPr>
          <p:spPr bwMode="auto">
            <a:xfrm>
              <a:off x="2103" y="3135"/>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600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0" name="Rectangle 13"/>
            <p:cNvSpPr>
              <a:spLocks noChangeArrowheads="1"/>
            </p:cNvSpPr>
            <p:nvPr/>
          </p:nvSpPr>
          <p:spPr bwMode="auto">
            <a:xfrm>
              <a:off x="2387" y="3135"/>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800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1" name="Rectangle 14"/>
            <p:cNvSpPr>
              <a:spLocks noChangeArrowheads="1"/>
            </p:cNvSpPr>
            <p:nvPr/>
          </p:nvSpPr>
          <p:spPr bwMode="auto">
            <a:xfrm>
              <a:off x="1630" y="2932"/>
              <a:ext cx="165"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CoTrans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2" name="Rectangle 15"/>
            <p:cNvSpPr>
              <a:spLocks noChangeArrowheads="1"/>
            </p:cNvSpPr>
            <p:nvPr/>
          </p:nvSpPr>
          <p:spPr bwMode="auto">
            <a:xfrm>
              <a:off x="1601" y="2978"/>
              <a:ext cx="10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(2010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3" name="Rectangle 16"/>
            <p:cNvSpPr>
              <a:spLocks noChangeArrowheads="1"/>
            </p:cNvSpPr>
            <p:nvPr/>
          </p:nvSpPr>
          <p:spPr bwMode="auto">
            <a:xfrm>
              <a:off x="1704" y="2978"/>
              <a:ext cx="1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4" name="Rectangle 17"/>
            <p:cNvSpPr>
              <a:spLocks noChangeArrowheads="1"/>
            </p:cNvSpPr>
            <p:nvPr/>
          </p:nvSpPr>
          <p:spPr bwMode="auto">
            <a:xfrm>
              <a:off x="1719" y="2978"/>
              <a:ext cx="11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2012)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5" name="Rectangle 18"/>
            <p:cNvSpPr>
              <a:spLocks noChangeArrowheads="1"/>
            </p:cNvSpPr>
            <p:nvPr/>
          </p:nvSpPr>
          <p:spPr bwMode="auto">
            <a:xfrm>
              <a:off x="1667" y="3028"/>
              <a:ext cx="90"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EBIT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6" name="Rectangle 19"/>
            <p:cNvSpPr>
              <a:spLocks noChangeArrowheads="1"/>
            </p:cNvSpPr>
            <p:nvPr/>
          </p:nvSpPr>
          <p:spPr bwMode="auto">
            <a:xfrm>
              <a:off x="1630" y="2718"/>
              <a:ext cx="15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CoTrans</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7" name="Rectangle 20"/>
            <p:cNvSpPr>
              <a:spLocks noChangeArrowheads="1"/>
            </p:cNvSpPr>
            <p:nvPr/>
          </p:nvSpPr>
          <p:spPr bwMode="auto">
            <a:xfrm>
              <a:off x="1601" y="2764"/>
              <a:ext cx="10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(2010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8" name="Rectangle 21"/>
            <p:cNvSpPr>
              <a:spLocks noChangeArrowheads="1"/>
            </p:cNvSpPr>
            <p:nvPr/>
          </p:nvSpPr>
          <p:spPr bwMode="auto">
            <a:xfrm>
              <a:off x="1704" y="2764"/>
              <a:ext cx="1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199" name="Rectangle 22"/>
            <p:cNvSpPr>
              <a:spLocks noChangeArrowheads="1"/>
            </p:cNvSpPr>
            <p:nvPr/>
          </p:nvSpPr>
          <p:spPr bwMode="auto">
            <a:xfrm>
              <a:off x="1719" y="2764"/>
              <a:ext cx="10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2012)</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00" name="Rectangle 23"/>
            <p:cNvSpPr>
              <a:spLocks noChangeArrowheads="1"/>
            </p:cNvSpPr>
            <p:nvPr/>
          </p:nvSpPr>
          <p:spPr bwMode="auto">
            <a:xfrm>
              <a:off x="1641" y="2814"/>
              <a:ext cx="146"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EBITDA</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01" name="Rectangle 24"/>
            <p:cNvSpPr>
              <a:spLocks noChangeArrowheads="1"/>
            </p:cNvSpPr>
            <p:nvPr/>
          </p:nvSpPr>
          <p:spPr bwMode="auto">
            <a:xfrm>
              <a:off x="1957" y="3204"/>
              <a:ext cx="368"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Pro rata equity value</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02" name="Rectangle 25"/>
            <p:cNvSpPr>
              <a:spLocks noChangeArrowheads="1"/>
            </p:cNvSpPr>
            <p:nvPr/>
          </p:nvSpPr>
          <p:spPr bwMode="auto">
            <a:xfrm>
              <a:off x="2082" y="3250"/>
              <a:ext cx="1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03" name="Rectangle 26"/>
            <p:cNvSpPr>
              <a:spLocks noChangeArrowheads="1"/>
            </p:cNvSpPr>
            <p:nvPr/>
          </p:nvSpPr>
          <p:spPr bwMode="auto">
            <a:xfrm>
              <a:off x="2097" y="3250"/>
              <a:ext cx="2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04" name="Rectangle 27"/>
            <p:cNvSpPr>
              <a:spLocks noChangeArrowheads="1"/>
            </p:cNvSpPr>
            <p:nvPr/>
          </p:nvSpPr>
          <p:spPr bwMode="auto">
            <a:xfrm>
              <a:off x="2126" y="3250"/>
              <a:ext cx="46"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500" dirty="0" smtClean="0">
                  <a:solidFill>
                    <a:srgbClr val="000000"/>
                  </a:solidFill>
                </a:rPr>
                <a:t>m</a:t>
              </a:r>
              <a:r>
                <a:rPr kumimoji="0" lang="en-US" altLang="en-US" sz="500" b="0" i="0" u="none" strike="noStrike" cap="none" normalizeH="0" baseline="0" dirty="0" smtClean="0">
                  <a:ln>
                    <a:noFill/>
                  </a:ln>
                  <a:solidFill>
                    <a:srgbClr val="000000"/>
                  </a:solidFill>
                  <a:effectLst/>
                </a:rPr>
                <a:t>)</a:t>
              </a:r>
              <a:endParaRPr kumimoji="0" lang="en-US" altLang="en-US" sz="1800" b="0" i="0" u="none" strike="noStrike" cap="none" normalizeH="0" baseline="0" dirty="0" smtClean="0">
                <a:ln>
                  <a:noFill/>
                </a:ln>
                <a:solidFill>
                  <a:schemeClr val="tx1"/>
                </a:solidFill>
                <a:effectLst/>
              </a:endParaRPr>
            </a:p>
          </p:txBody>
        </p:sp>
      </p:grpSp>
      <p:sp>
        <p:nvSpPr>
          <p:cNvPr id="205" name="Rechteck 204"/>
          <p:cNvSpPr/>
          <p:nvPr/>
        </p:nvSpPr>
        <p:spPr>
          <a:xfrm>
            <a:off x="3587317" y="4292523"/>
            <a:ext cx="255232" cy="642832"/>
          </a:xfrm>
          <a:prstGeom prst="rect">
            <a:avLst/>
          </a:prstGeom>
          <a:noFill/>
          <a:ln>
            <a:solidFill>
              <a:srgbClr val="BC204B"/>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61704" tIns="30852" rIns="61704" bIns="30852" rtlCol="0" anchor="ctr"/>
          <a:lstStyle/>
          <a:p>
            <a:pPr algn="ctr"/>
            <a:endParaRPr lang="en-US" dirty="0"/>
          </a:p>
        </p:txBody>
      </p:sp>
      <p:sp>
        <p:nvSpPr>
          <p:cNvPr id="206" name="Textfeld 205"/>
          <p:cNvSpPr txBox="1"/>
          <p:nvPr/>
        </p:nvSpPr>
        <p:spPr>
          <a:xfrm>
            <a:off x="3463192" y="4176823"/>
            <a:ext cx="541938" cy="76944"/>
          </a:xfrm>
          <a:prstGeom prst="rect">
            <a:avLst/>
          </a:prstGeom>
          <a:noFill/>
        </p:spPr>
        <p:txBody>
          <a:bodyPr wrap="square" lIns="0" tIns="0" rIns="0" bIns="0" rtlCol="0">
            <a:spAutoFit/>
          </a:bodyPr>
          <a:lstStyle/>
          <a:p>
            <a:pPr algn="ctr"/>
            <a:r>
              <a:rPr lang="en-US" sz="500" dirty="0" smtClean="0">
                <a:solidFill>
                  <a:srgbClr val="BC204B"/>
                </a:solidFill>
              </a:rPr>
              <a:t>x- x</a:t>
            </a:r>
          </a:p>
        </p:txBody>
      </p:sp>
      <p:grpSp>
        <p:nvGrpSpPr>
          <p:cNvPr id="207" name="Group 30"/>
          <p:cNvGrpSpPr>
            <a:grpSpLocks noChangeAspect="1"/>
          </p:cNvGrpSpPr>
          <p:nvPr/>
        </p:nvGrpSpPr>
        <p:grpSpPr bwMode="auto">
          <a:xfrm>
            <a:off x="5986463" y="4222750"/>
            <a:ext cx="1463675" cy="1025525"/>
            <a:chOff x="3771" y="2660"/>
            <a:chExt cx="922" cy="646"/>
          </a:xfrm>
        </p:grpSpPr>
        <p:sp>
          <p:nvSpPr>
            <p:cNvPr id="208" name="AutoShape 29"/>
            <p:cNvSpPr>
              <a:spLocks noChangeAspect="1" noChangeArrowheads="1" noTextEdit="1"/>
            </p:cNvSpPr>
            <p:nvPr/>
          </p:nvSpPr>
          <p:spPr bwMode="auto">
            <a:xfrm>
              <a:off x="3771" y="2660"/>
              <a:ext cx="922" cy="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9" name="Freeform 31"/>
            <p:cNvSpPr>
              <a:spLocks noEditPoints="1"/>
            </p:cNvSpPr>
            <p:nvPr/>
          </p:nvSpPr>
          <p:spPr bwMode="auto">
            <a:xfrm>
              <a:off x="4048" y="2926"/>
              <a:ext cx="145" cy="151"/>
            </a:xfrm>
            <a:custGeom>
              <a:avLst/>
              <a:gdLst>
                <a:gd name="T0" fmla="*/ 624 w 624"/>
                <a:gd name="T1" fmla="*/ 637 h 645"/>
                <a:gd name="T2" fmla="*/ 616 w 624"/>
                <a:gd name="T3" fmla="*/ 645 h 645"/>
                <a:gd name="T4" fmla="*/ 8 w 624"/>
                <a:gd name="T5" fmla="*/ 645 h 645"/>
                <a:gd name="T6" fmla="*/ 0 w 624"/>
                <a:gd name="T7" fmla="*/ 637 h 645"/>
                <a:gd name="T8" fmla="*/ 0 w 624"/>
                <a:gd name="T9" fmla="*/ 8 h 645"/>
                <a:gd name="T10" fmla="*/ 8 w 624"/>
                <a:gd name="T11" fmla="*/ 0 h 645"/>
                <a:gd name="T12" fmla="*/ 616 w 624"/>
                <a:gd name="T13" fmla="*/ 0 h 645"/>
                <a:gd name="T14" fmla="*/ 624 w 624"/>
                <a:gd name="T15" fmla="*/ 8 h 645"/>
                <a:gd name="T16" fmla="*/ 624 w 624"/>
                <a:gd name="T17" fmla="*/ 637 h 645"/>
                <a:gd name="T18" fmla="*/ 608 w 624"/>
                <a:gd name="T19" fmla="*/ 8 h 645"/>
                <a:gd name="T20" fmla="*/ 616 w 624"/>
                <a:gd name="T21" fmla="*/ 16 h 645"/>
                <a:gd name="T22" fmla="*/ 8 w 624"/>
                <a:gd name="T23" fmla="*/ 16 h 645"/>
                <a:gd name="T24" fmla="*/ 16 w 624"/>
                <a:gd name="T25" fmla="*/ 8 h 645"/>
                <a:gd name="T26" fmla="*/ 16 w 624"/>
                <a:gd name="T27" fmla="*/ 637 h 645"/>
                <a:gd name="T28" fmla="*/ 8 w 624"/>
                <a:gd name="T29" fmla="*/ 629 h 645"/>
                <a:gd name="T30" fmla="*/ 616 w 624"/>
                <a:gd name="T31" fmla="*/ 629 h 645"/>
                <a:gd name="T32" fmla="*/ 608 w 624"/>
                <a:gd name="T33" fmla="*/ 637 h 645"/>
                <a:gd name="T34" fmla="*/ 608 w 624"/>
                <a:gd name="T35" fmla="*/ 8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4" h="645">
                  <a:moveTo>
                    <a:pt x="624" y="637"/>
                  </a:moveTo>
                  <a:cubicBezTo>
                    <a:pt x="624" y="641"/>
                    <a:pt x="621" y="645"/>
                    <a:pt x="616" y="645"/>
                  </a:cubicBezTo>
                  <a:lnTo>
                    <a:pt x="8" y="645"/>
                  </a:lnTo>
                  <a:cubicBezTo>
                    <a:pt x="4" y="645"/>
                    <a:pt x="0" y="641"/>
                    <a:pt x="0" y="637"/>
                  </a:cubicBezTo>
                  <a:lnTo>
                    <a:pt x="0" y="8"/>
                  </a:lnTo>
                  <a:cubicBezTo>
                    <a:pt x="0" y="4"/>
                    <a:pt x="4" y="0"/>
                    <a:pt x="8" y="0"/>
                  </a:cubicBezTo>
                  <a:lnTo>
                    <a:pt x="616" y="0"/>
                  </a:lnTo>
                  <a:cubicBezTo>
                    <a:pt x="621" y="0"/>
                    <a:pt x="624" y="4"/>
                    <a:pt x="624" y="8"/>
                  </a:cubicBezTo>
                  <a:lnTo>
                    <a:pt x="624" y="637"/>
                  </a:lnTo>
                  <a:close/>
                  <a:moveTo>
                    <a:pt x="608" y="8"/>
                  </a:moveTo>
                  <a:lnTo>
                    <a:pt x="616" y="16"/>
                  </a:lnTo>
                  <a:lnTo>
                    <a:pt x="8" y="16"/>
                  </a:lnTo>
                  <a:lnTo>
                    <a:pt x="16" y="8"/>
                  </a:lnTo>
                  <a:lnTo>
                    <a:pt x="16" y="637"/>
                  </a:lnTo>
                  <a:lnTo>
                    <a:pt x="8" y="629"/>
                  </a:lnTo>
                  <a:lnTo>
                    <a:pt x="616" y="629"/>
                  </a:lnTo>
                  <a:lnTo>
                    <a:pt x="608" y="637"/>
                  </a:lnTo>
                  <a:lnTo>
                    <a:pt x="608" y="8"/>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0" name="Rectangle 32"/>
            <p:cNvSpPr>
              <a:spLocks noChangeArrowheads="1"/>
            </p:cNvSpPr>
            <p:nvPr/>
          </p:nvSpPr>
          <p:spPr bwMode="auto">
            <a:xfrm>
              <a:off x="4191" y="2928"/>
              <a:ext cx="287" cy="14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1" name="Freeform 33"/>
            <p:cNvSpPr>
              <a:spLocks noEditPoints="1"/>
            </p:cNvSpPr>
            <p:nvPr/>
          </p:nvSpPr>
          <p:spPr bwMode="auto">
            <a:xfrm>
              <a:off x="4189" y="2926"/>
              <a:ext cx="291" cy="151"/>
            </a:xfrm>
            <a:custGeom>
              <a:avLst/>
              <a:gdLst>
                <a:gd name="T0" fmla="*/ 1248 w 1248"/>
                <a:gd name="T1" fmla="*/ 637 h 645"/>
                <a:gd name="T2" fmla="*/ 1240 w 1248"/>
                <a:gd name="T3" fmla="*/ 645 h 645"/>
                <a:gd name="T4" fmla="*/ 8 w 1248"/>
                <a:gd name="T5" fmla="*/ 645 h 645"/>
                <a:gd name="T6" fmla="*/ 0 w 1248"/>
                <a:gd name="T7" fmla="*/ 637 h 645"/>
                <a:gd name="T8" fmla="*/ 0 w 1248"/>
                <a:gd name="T9" fmla="*/ 8 h 645"/>
                <a:gd name="T10" fmla="*/ 8 w 1248"/>
                <a:gd name="T11" fmla="*/ 0 h 645"/>
                <a:gd name="T12" fmla="*/ 1240 w 1248"/>
                <a:gd name="T13" fmla="*/ 0 h 645"/>
                <a:gd name="T14" fmla="*/ 1248 w 1248"/>
                <a:gd name="T15" fmla="*/ 8 h 645"/>
                <a:gd name="T16" fmla="*/ 1248 w 1248"/>
                <a:gd name="T17" fmla="*/ 637 h 645"/>
                <a:gd name="T18" fmla="*/ 1232 w 1248"/>
                <a:gd name="T19" fmla="*/ 8 h 645"/>
                <a:gd name="T20" fmla="*/ 1240 w 1248"/>
                <a:gd name="T21" fmla="*/ 16 h 645"/>
                <a:gd name="T22" fmla="*/ 8 w 1248"/>
                <a:gd name="T23" fmla="*/ 16 h 645"/>
                <a:gd name="T24" fmla="*/ 16 w 1248"/>
                <a:gd name="T25" fmla="*/ 8 h 645"/>
                <a:gd name="T26" fmla="*/ 16 w 1248"/>
                <a:gd name="T27" fmla="*/ 637 h 645"/>
                <a:gd name="T28" fmla="*/ 8 w 1248"/>
                <a:gd name="T29" fmla="*/ 629 h 645"/>
                <a:gd name="T30" fmla="*/ 1240 w 1248"/>
                <a:gd name="T31" fmla="*/ 629 h 645"/>
                <a:gd name="T32" fmla="*/ 1232 w 1248"/>
                <a:gd name="T33" fmla="*/ 637 h 645"/>
                <a:gd name="T34" fmla="*/ 1232 w 1248"/>
                <a:gd name="T35" fmla="*/ 8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48" h="645">
                  <a:moveTo>
                    <a:pt x="1248" y="637"/>
                  </a:moveTo>
                  <a:cubicBezTo>
                    <a:pt x="1248" y="641"/>
                    <a:pt x="1245" y="645"/>
                    <a:pt x="1240" y="645"/>
                  </a:cubicBezTo>
                  <a:lnTo>
                    <a:pt x="8" y="645"/>
                  </a:lnTo>
                  <a:cubicBezTo>
                    <a:pt x="4" y="645"/>
                    <a:pt x="0" y="641"/>
                    <a:pt x="0" y="637"/>
                  </a:cubicBezTo>
                  <a:lnTo>
                    <a:pt x="0" y="8"/>
                  </a:lnTo>
                  <a:cubicBezTo>
                    <a:pt x="0" y="4"/>
                    <a:pt x="4" y="0"/>
                    <a:pt x="8" y="0"/>
                  </a:cubicBezTo>
                  <a:lnTo>
                    <a:pt x="1240" y="0"/>
                  </a:lnTo>
                  <a:cubicBezTo>
                    <a:pt x="1245" y="0"/>
                    <a:pt x="1248" y="4"/>
                    <a:pt x="1248" y="8"/>
                  </a:cubicBezTo>
                  <a:lnTo>
                    <a:pt x="1248" y="637"/>
                  </a:lnTo>
                  <a:close/>
                  <a:moveTo>
                    <a:pt x="1232" y="8"/>
                  </a:moveTo>
                  <a:lnTo>
                    <a:pt x="1240" y="16"/>
                  </a:lnTo>
                  <a:lnTo>
                    <a:pt x="8" y="16"/>
                  </a:lnTo>
                  <a:lnTo>
                    <a:pt x="16" y="8"/>
                  </a:lnTo>
                  <a:lnTo>
                    <a:pt x="16" y="637"/>
                  </a:lnTo>
                  <a:lnTo>
                    <a:pt x="8" y="629"/>
                  </a:lnTo>
                  <a:lnTo>
                    <a:pt x="1240" y="629"/>
                  </a:lnTo>
                  <a:lnTo>
                    <a:pt x="1232" y="637"/>
                  </a:lnTo>
                  <a:lnTo>
                    <a:pt x="1232" y="8"/>
                  </a:lnTo>
                  <a:close/>
                </a:path>
              </a:pathLst>
            </a:custGeom>
            <a:solidFill>
              <a:srgbClr val="FFFFFF"/>
            </a:solidFill>
            <a:ln w="0" cap="flat">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2" name="Rectangle 34"/>
            <p:cNvSpPr>
              <a:spLocks noChangeArrowheads="1"/>
            </p:cNvSpPr>
            <p:nvPr/>
          </p:nvSpPr>
          <p:spPr bwMode="auto">
            <a:xfrm>
              <a:off x="4050" y="3107"/>
              <a:ext cx="573" cy="3"/>
            </a:xfrm>
            <a:prstGeom prst="rect">
              <a:avLst/>
            </a:prstGeom>
            <a:solidFill>
              <a:srgbClr val="000000"/>
            </a:solidFill>
            <a:ln w="476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35"/>
            <p:cNvSpPr>
              <a:spLocks noEditPoints="1"/>
            </p:cNvSpPr>
            <p:nvPr/>
          </p:nvSpPr>
          <p:spPr bwMode="auto">
            <a:xfrm>
              <a:off x="4048" y="3108"/>
              <a:ext cx="577" cy="12"/>
            </a:xfrm>
            <a:custGeom>
              <a:avLst/>
              <a:gdLst>
                <a:gd name="T0" fmla="*/ 3 w 577"/>
                <a:gd name="T1" fmla="*/ 0 h 12"/>
                <a:gd name="T2" fmla="*/ 3 w 577"/>
                <a:gd name="T3" fmla="*/ 12 h 12"/>
                <a:gd name="T4" fmla="*/ 0 w 577"/>
                <a:gd name="T5" fmla="*/ 12 h 12"/>
                <a:gd name="T6" fmla="*/ 0 w 577"/>
                <a:gd name="T7" fmla="*/ 0 h 12"/>
                <a:gd name="T8" fmla="*/ 3 w 577"/>
                <a:gd name="T9" fmla="*/ 0 h 12"/>
                <a:gd name="T10" fmla="*/ 145 w 577"/>
                <a:gd name="T11" fmla="*/ 0 h 12"/>
                <a:gd name="T12" fmla="*/ 145 w 577"/>
                <a:gd name="T13" fmla="*/ 12 h 12"/>
                <a:gd name="T14" fmla="*/ 141 w 577"/>
                <a:gd name="T15" fmla="*/ 12 h 12"/>
                <a:gd name="T16" fmla="*/ 141 w 577"/>
                <a:gd name="T17" fmla="*/ 0 h 12"/>
                <a:gd name="T18" fmla="*/ 145 w 577"/>
                <a:gd name="T19" fmla="*/ 0 h 12"/>
                <a:gd name="T20" fmla="*/ 290 w 577"/>
                <a:gd name="T21" fmla="*/ 0 h 12"/>
                <a:gd name="T22" fmla="*/ 290 w 577"/>
                <a:gd name="T23" fmla="*/ 12 h 12"/>
                <a:gd name="T24" fmla="*/ 286 w 577"/>
                <a:gd name="T25" fmla="*/ 12 h 12"/>
                <a:gd name="T26" fmla="*/ 286 w 577"/>
                <a:gd name="T27" fmla="*/ 0 h 12"/>
                <a:gd name="T28" fmla="*/ 290 w 577"/>
                <a:gd name="T29" fmla="*/ 0 h 12"/>
                <a:gd name="T30" fmla="*/ 432 w 577"/>
                <a:gd name="T31" fmla="*/ 0 h 12"/>
                <a:gd name="T32" fmla="*/ 432 w 577"/>
                <a:gd name="T33" fmla="*/ 12 h 12"/>
                <a:gd name="T34" fmla="*/ 428 w 577"/>
                <a:gd name="T35" fmla="*/ 12 h 12"/>
                <a:gd name="T36" fmla="*/ 428 w 577"/>
                <a:gd name="T37" fmla="*/ 0 h 12"/>
                <a:gd name="T38" fmla="*/ 432 w 577"/>
                <a:gd name="T39" fmla="*/ 0 h 12"/>
                <a:gd name="T40" fmla="*/ 577 w 577"/>
                <a:gd name="T41" fmla="*/ 0 h 12"/>
                <a:gd name="T42" fmla="*/ 577 w 577"/>
                <a:gd name="T43" fmla="*/ 12 h 12"/>
                <a:gd name="T44" fmla="*/ 573 w 577"/>
                <a:gd name="T45" fmla="*/ 12 h 12"/>
                <a:gd name="T46" fmla="*/ 573 w 577"/>
                <a:gd name="T47" fmla="*/ 0 h 12"/>
                <a:gd name="T48" fmla="*/ 577 w 577"/>
                <a:gd name="T4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7" h="12">
                  <a:moveTo>
                    <a:pt x="3" y="0"/>
                  </a:moveTo>
                  <a:lnTo>
                    <a:pt x="3" y="12"/>
                  </a:lnTo>
                  <a:lnTo>
                    <a:pt x="0" y="12"/>
                  </a:lnTo>
                  <a:lnTo>
                    <a:pt x="0" y="0"/>
                  </a:lnTo>
                  <a:lnTo>
                    <a:pt x="3" y="0"/>
                  </a:lnTo>
                  <a:close/>
                  <a:moveTo>
                    <a:pt x="145" y="0"/>
                  </a:moveTo>
                  <a:lnTo>
                    <a:pt x="145" y="12"/>
                  </a:lnTo>
                  <a:lnTo>
                    <a:pt x="141" y="12"/>
                  </a:lnTo>
                  <a:lnTo>
                    <a:pt x="141" y="0"/>
                  </a:lnTo>
                  <a:lnTo>
                    <a:pt x="145" y="0"/>
                  </a:lnTo>
                  <a:close/>
                  <a:moveTo>
                    <a:pt x="290" y="0"/>
                  </a:moveTo>
                  <a:lnTo>
                    <a:pt x="290" y="12"/>
                  </a:lnTo>
                  <a:lnTo>
                    <a:pt x="286" y="12"/>
                  </a:lnTo>
                  <a:lnTo>
                    <a:pt x="286" y="0"/>
                  </a:lnTo>
                  <a:lnTo>
                    <a:pt x="290" y="0"/>
                  </a:lnTo>
                  <a:close/>
                  <a:moveTo>
                    <a:pt x="432" y="0"/>
                  </a:moveTo>
                  <a:lnTo>
                    <a:pt x="432" y="12"/>
                  </a:lnTo>
                  <a:lnTo>
                    <a:pt x="428" y="12"/>
                  </a:lnTo>
                  <a:lnTo>
                    <a:pt x="428" y="0"/>
                  </a:lnTo>
                  <a:lnTo>
                    <a:pt x="432" y="0"/>
                  </a:lnTo>
                  <a:close/>
                  <a:moveTo>
                    <a:pt x="577" y="0"/>
                  </a:moveTo>
                  <a:lnTo>
                    <a:pt x="577" y="12"/>
                  </a:lnTo>
                  <a:lnTo>
                    <a:pt x="573" y="12"/>
                  </a:lnTo>
                  <a:lnTo>
                    <a:pt x="573" y="0"/>
                  </a:lnTo>
                  <a:lnTo>
                    <a:pt x="577" y="0"/>
                  </a:lnTo>
                  <a:close/>
                </a:path>
              </a:pathLst>
            </a:custGeom>
            <a:solidFill>
              <a:srgbClr val="000000"/>
            </a:solidFill>
            <a:ln w="476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14" name="Rectangle 36"/>
            <p:cNvSpPr>
              <a:spLocks noChangeArrowheads="1"/>
            </p:cNvSpPr>
            <p:nvPr/>
          </p:nvSpPr>
          <p:spPr bwMode="auto">
            <a:xfrm>
              <a:off x="4048" y="2895"/>
              <a:ext cx="3" cy="213"/>
            </a:xfrm>
            <a:prstGeom prst="rect">
              <a:avLst/>
            </a:prstGeom>
            <a:solidFill>
              <a:srgbClr val="000000"/>
            </a:solidFill>
            <a:ln w="476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37"/>
            <p:cNvSpPr>
              <a:spLocks noEditPoints="1"/>
            </p:cNvSpPr>
            <p:nvPr/>
          </p:nvSpPr>
          <p:spPr bwMode="auto">
            <a:xfrm>
              <a:off x="4035" y="2893"/>
              <a:ext cx="15" cy="217"/>
            </a:xfrm>
            <a:custGeom>
              <a:avLst/>
              <a:gdLst>
                <a:gd name="T0" fmla="*/ 0 w 15"/>
                <a:gd name="T1" fmla="*/ 214 h 217"/>
                <a:gd name="T2" fmla="*/ 15 w 15"/>
                <a:gd name="T3" fmla="*/ 214 h 217"/>
                <a:gd name="T4" fmla="*/ 15 w 15"/>
                <a:gd name="T5" fmla="*/ 217 h 217"/>
                <a:gd name="T6" fmla="*/ 0 w 15"/>
                <a:gd name="T7" fmla="*/ 217 h 217"/>
                <a:gd name="T8" fmla="*/ 0 w 15"/>
                <a:gd name="T9" fmla="*/ 214 h 217"/>
                <a:gd name="T10" fmla="*/ 0 w 15"/>
                <a:gd name="T11" fmla="*/ 0 h 217"/>
                <a:gd name="T12" fmla="*/ 15 w 15"/>
                <a:gd name="T13" fmla="*/ 0 h 217"/>
                <a:gd name="T14" fmla="*/ 15 w 15"/>
                <a:gd name="T15" fmla="*/ 4 h 217"/>
                <a:gd name="T16" fmla="*/ 0 w 15"/>
                <a:gd name="T17" fmla="*/ 4 h 217"/>
                <a:gd name="T18" fmla="*/ 0 w 15"/>
                <a:gd name="T19"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17">
                  <a:moveTo>
                    <a:pt x="0" y="214"/>
                  </a:moveTo>
                  <a:lnTo>
                    <a:pt x="15" y="214"/>
                  </a:lnTo>
                  <a:lnTo>
                    <a:pt x="15" y="217"/>
                  </a:lnTo>
                  <a:lnTo>
                    <a:pt x="0" y="217"/>
                  </a:lnTo>
                  <a:lnTo>
                    <a:pt x="0" y="214"/>
                  </a:lnTo>
                  <a:close/>
                  <a:moveTo>
                    <a:pt x="0" y="0"/>
                  </a:moveTo>
                  <a:lnTo>
                    <a:pt x="15" y="0"/>
                  </a:lnTo>
                  <a:lnTo>
                    <a:pt x="15" y="4"/>
                  </a:lnTo>
                  <a:lnTo>
                    <a:pt x="0" y="4"/>
                  </a:lnTo>
                  <a:lnTo>
                    <a:pt x="0" y="0"/>
                  </a:lnTo>
                  <a:close/>
                </a:path>
              </a:pathLst>
            </a:custGeom>
            <a:solidFill>
              <a:srgbClr val="000000"/>
            </a:solidFill>
            <a:ln w="476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US" dirty="0"/>
            </a:p>
          </p:txBody>
        </p:sp>
        <p:sp>
          <p:nvSpPr>
            <p:cNvPr id="216" name="Rectangle 38"/>
            <p:cNvSpPr>
              <a:spLocks noChangeArrowheads="1"/>
            </p:cNvSpPr>
            <p:nvPr/>
          </p:nvSpPr>
          <p:spPr bwMode="auto">
            <a:xfrm>
              <a:off x="4015" y="3134"/>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17" name="Rectangle 39"/>
            <p:cNvSpPr>
              <a:spLocks noChangeArrowheads="1"/>
            </p:cNvSpPr>
            <p:nvPr/>
          </p:nvSpPr>
          <p:spPr bwMode="auto">
            <a:xfrm>
              <a:off x="4158" y="3134"/>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300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18" name="Rectangle 40"/>
            <p:cNvSpPr>
              <a:spLocks noChangeArrowheads="1"/>
            </p:cNvSpPr>
            <p:nvPr/>
          </p:nvSpPr>
          <p:spPr bwMode="auto">
            <a:xfrm>
              <a:off x="4301" y="3134"/>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400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19" name="Rectangle 41"/>
            <p:cNvSpPr>
              <a:spLocks noChangeArrowheads="1"/>
            </p:cNvSpPr>
            <p:nvPr/>
          </p:nvSpPr>
          <p:spPr bwMode="auto">
            <a:xfrm>
              <a:off x="4445" y="3134"/>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500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0" name="Rectangle 42"/>
            <p:cNvSpPr>
              <a:spLocks noChangeArrowheads="1"/>
            </p:cNvSpPr>
            <p:nvPr/>
          </p:nvSpPr>
          <p:spPr bwMode="auto">
            <a:xfrm>
              <a:off x="4588" y="3134"/>
              <a:ext cx="67"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600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1" name="Rectangle 43"/>
            <p:cNvSpPr>
              <a:spLocks noChangeArrowheads="1"/>
            </p:cNvSpPr>
            <p:nvPr/>
          </p:nvSpPr>
          <p:spPr bwMode="auto">
            <a:xfrm>
              <a:off x="3823" y="2933"/>
              <a:ext cx="15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CoTrans</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2" name="Rectangle 44"/>
            <p:cNvSpPr>
              <a:spLocks noChangeArrowheads="1"/>
            </p:cNvSpPr>
            <p:nvPr/>
          </p:nvSpPr>
          <p:spPr bwMode="auto">
            <a:xfrm>
              <a:off x="3794" y="2978"/>
              <a:ext cx="10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(2010</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3" name="Rectangle 45"/>
            <p:cNvSpPr>
              <a:spLocks noChangeArrowheads="1"/>
            </p:cNvSpPr>
            <p:nvPr/>
          </p:nvSpPr>
          <p:spPr bwMode="auto">
            <a:xfrm>
              <a:off x="3898" y="2978"/>
              <a:ext cx="1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4" name="Rectangle 46"/>
            <p:cNvSpPr>
              <a:spLocks noChangeArrowheads="1"/>
            </p:cNvSpPr>
            <p:nvPr/>
          </p:nvSpPr>
          <p:spPr bwMode="auto">
            <a:xfrm>
              <a:off x="3913" y="2978"/>
              <a:ext cx="10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2012)</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5" name="Rectangle 47"/>
            <p:cNvSpPr>
              <a:spLocks noChangeArrowheads="1"/>
            </p:cNvSpPr>
            <p:nvPr/>
          </p:nvSpPr>
          <p:spPr bwMode="auto">
            <a:xfrm>
              <a:off x="3834" y="3027"/>
              <a:ext cx="146"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EBITDA</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6" name="Rectangle 48"/>
            <p:cNvSpPr>
              <a:spLocks noChangeArrowheads="1"/>
            </p:cNvSpPr>
            <p:nvPr/>
          </p:nvSpPr>
          <p:spPr bwMode="auto">
            <a:xfrm>
              <a:off x="4153" y="3201"/>
              <a:ext cx="368"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500" dirty="0">
                  <a:solidFill>
                    <a:srgbClr val="000000"/>
                  </a:solidFill>
                </a:rPr>
                <a:t>Pro rata equity value</a:t>
              </a:r>
              <a:endParaRPr lang="en-US" altLang="en-US" dirty="0"/>
            </a:p>
          </p:txBody>
        </p:sp>
        <p:sp>
          <p:nvSpPr>
            <p:cNvPr id="227" name="Rectangle 49"/>
            <p:cNvSpPr>
              <a:spLocks noChangeArrowheads="1"/>
            </p:cNvSpPr>
            <p:nvPr/>
          </p:nvSpPr>
          <p:spPr bwMode="auto">
            <a:xfrm>
              <a:off x="4280" y="3246"/>
              <a:ext cx="13"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8" name="Rectangle 50"/>
            <p:cNvSpPr>
              <a:spLocks noChangeArrowheads="1"/>
            </p:cNvSpPr>
            <p:nvPr/>
          </p:nvSpPr>
          <p:spPr bwMode="auto">
            <a:xfrm>
              <a:off x="4295" y="3246"/>
              <a:ext cx="22"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00" b="0" i="0" u="none" strike="noStrike" cap="none" normalizeH="0" baseline="0" dirty="0" smtClean="0">
                  <a:ln>
                    <a:noFill/>
                  </a:ln>
                  <a:solidFill>
                    <a:srgbClr val="000000"/>
                  </a:solidFill>
                  <a:effectLst/>
                  <a:latin typeface="Arial" panose="020B0604020202020204" pitchFamily="34" charset="0"/>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29" name="Rectangle 51"/>
            <p:cNvSpPr>
              <a:spLocks noChangeArrowheads="1"/>
            </p:cNvSpPr>
            <p:nvPr/>
          </p:nvSpPr>
          <p:spPr bwMode="auto">
            <a:xfrm>
              <a:off x="4325" y="3246"/>
              <a:ext cx="46" cy="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500" dirty="0">
                  <a:solidFill>
                    <a:srgbClr val="000000"/>
                  </a:solidFill>
                </a:rPr>
                <a:t>m</a:t>
              </a:r>
              <a:r>
                <a:rPr kumimoji="0" lang="en-US" altLang="en-US" sz="500" b="0" i="0" u="none" strike="noStrike" cap="none" normalizeH="0" baseline="0" dirty="0" smtClean="0">
                  <a:ln>
                    <a:noFill/>
                  </a:ln>
                  <a:solidFill>
                    <a:srgbClr val="000000"/>
                  </a:solidFill>
                  <a:effectLst/>
                </a:rPr>
                <a:t>)</a:t>
              </a:r>
              <a:endParaRPr kumimoji="0" lang="en-US" altLang="en-US" sz="1800" b="0" i="0" u="none" strike="noStrike" cap="none" normalizeH="0" baseline="0" dirty="0" smtClean="0">
                <a:ln>
                  <a:noFill/>
                </a:ln>
                <a:solidFill>
                  <a:schemeClr val="tx1"/>
                </a:solidFill>
                <a:effectLst/>
              </a:endParaRPr>
            </a:p>
          </p:txBody>
        </p:sp>
      </p:grpSp>
      <p:sp>
        <p:nvSpPr>
          <p:cNvPr id="230" name="Rechteck 229"/>
          <p:cNvSpPr/>
          <p:nvPr/>
        </p:nvSpPr>
        <p:spPr>
          <a:xfrm>
            <a:off x="6759022" y="4461352"/>
            <a:ext cx="235892" cy="353025"/>
          </a:xfrm>
          <a:prstGeom prst="rect">
            <a:avLst/>
          </a:prstGeom>
          <a:noFill/>
          <a:ln>
            <a:solidFill>
              <a:srgbClr val="BC204B"/>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61704" tIns="30852" rIns="61704" bIns="30852" rtlCol="0" anchor="ctr"/>
          <a:lstStyle/>
          <a:p>
            <a:pPr algn="ctr"/>
            <a:endParaRPr lang="en-US" dirty="0">
              <a:solidFill>
                <a:srgbClr val="BC204B"/>
              </a:solidFill>
            </a:endParaRPr>
          </a:p>
        </p:txBody>
      </p:sp>
      <p:sp>
        <p:nvSpPr>
          <p:cNvPr id="231" name="Textfeld 230"/>
          <p:cNvSpPr txBox="1"/>
          <p:nvPr/>
        </p:nvSpPr>
        <p:spPr>
          <a:xfrm>
            <a:off x="6615557" y="4367418"/>
            <a:ext cx="541938" cy="76944"/>
          </a:xfrm>
          <a:prstGeom prst="rect">
            <a:avLst/>
          </a:prstGeom>
          <a:noFill/>
        </p:spPr>
        <p:txBody>
          <a:bodyPr wrap="square" lIns="0" tIns="0" rIns="0" bIns="0" rtlCol="0">
            <a:spAutoFit/>
          </a:bodyPr>
          <a:lstStyle/>
          <a:p>
            <a:pPr algn="ctr"/>
            <a:r>
              <a:rPr lang="en-US" sz="500" dirty="0" smtClean="0">
                <a:solidFill>
                  <a:srgbClr val="BC204B"/>
                </a:solidFill>
              </a:rPr>
              <a:t>x– x</a:t>
            </a:r>
          </a:p>
        </p:txBody>
      </p:sp>
    </p:spTree>
    <p:extLst>
      <p:ext uri="{BB962C8B-B14F-4D97-AF65-F5344CB8AC3E}">
        <p14:creationId xmlns:p14="http://schemas.microsoft.com/office/powerpoint/2010/main" val="42503413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41651222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18117648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fik 24"/>
          <p:cNvPicPr>
            <a:picLocks noChangeAspect="1"/>
          </p:cNvPicPr>
          <p:nvPr>
            <p:custDataLst>
              <p:tags r:id="rId2"/>
            </p:custDataLst>
          </p:nvPr>
        </p:nvPicPr>
        <p:blipFill>
          <a:blip r:embed="rId12"/>
          <a:stretch>
            <a:fillRect/>
          </a:stretch>
        </p:blipFill>
        <p:spPr>
          <a:xfrm>
            <a:off x="2560319" y="2163324"/>
            <a:ext cx="2706527" cy="1628957"/>
          </a:xfrm>
          <a:prstGeom prst="rect">
            <a:avLst/>
          </a:prstGeom>
        </p:spPr>
      </p:pic>
      <p:sp>
        <p:nvSpPr>
          <p:cNvPr id="6" name="Textplatzhalter 5"/>
          <p:cNvSpPr>
            <a:spLocks noGrp="1"/>
          </p:cNvSpPr>
          <p:nvPr>
            <p:ph type="body" sz="quarter" idx="11"/>
          </p:nvPr>
        </p:nvSpPr>
        <p:spPr/>
        <p:txBody>
          <a:bodyPr/>
          <a:lstStyle/>
          <a:p>
            <a:r>
              <a:rPr lang="en-US" dirty="0"/>
              <a:t>Historical </a:t>
            </a:r>
            <a:r>
              <a:rPr lang="en-US" dirty="0" smtClean="0"/>
              <a:t>Analysis </a:t>
            </a:r>
            <a:r>
              <a:rPr lang="en-US" dirty="0"/>
              <a:t>of </a:t>
            </a:r>
            <a:r>
              <a:rPr lang="en-US" dirty="0" smtClean="0"/>
              <a:t>Financial Indebtedness/Net </a:t>
            </a:r>
            <a:r>
              <a:rPr lang="en-US" dirty="0"/>
              <a:t>debt </a:t>
            </a:r>
          </a:p>
        </p:txBody>
      </p:sp>
      <p:sp>
        <p:nvSpPr>
          <p:cNvPr id="4" name="Titel 3"/>
          <p:cNvSpPr>
            <a:spLocks noGrp="1"/>
          </p:cNvSpPr>
          <p:nvPr>
            <p:ph type="title"/>
          </p:nvPr>
        </p:nvSpPr>
        <p:spPr/>
        <p:txBody>
          <a:bodyPr/>
          <a:lstStyle/>
          <a:p>
            <a:r>
              <a:rPr lang="en-US" dirty="0" smtClean="0"/>
              <a:t>Overview</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smtClean="0">
                  <a:solidFill>
                    <a:schemeClr val="bg1"/>
                  </a:solidFill>
                </a:rPr>
                <a:t>Definition of financial net debt as bridge from enterprise value to equity value (purchase price) and analysis into existing financing headroom.</a:t>
              </a:r>
              <a:endParaRPr lang="en-US" sz="900" b="1" dirty="0">
                <a:solidFill>
                  <a:schemeClr val="bg1"/>
                </a:solidFill>
              </a:endParaRPr>
            </a:p>
          </p:txBody>
        </p:sp>
      </p:grpSp>
      <p:sp>
        <p:nvSpPr>
          <p:cNvPr id="26" name="Text Placeholder 5"/>
          <p:cNvSpPr>
            <a:spLocks noGrp="1"/>
          </p:cNvSpPr>
          <p:nvPr>
            <p:ph type="body" sz="quarter" idx="11"/>
          </p:nvPr>
        </p:nvSpPr>
        <p:spPr>
          <a:xfrm>
            <a:off x="498097" y="2153260"/>
            <a:ext cx="1958159" cy="2170501"/>
          </a:xfrm>
          <a:ln w="6350">
            <a:noFill/>
          </a:ln>
        </p:spPr>
        <p:txBody>
          <a:bodyPr vert="horz" lIns="0" tIns="0" rIns="0" bIns="0" rtlCol="0" anchor="t" anchorCtr="0">
            <a:noAutofit/>
          </a:bodyPr>
          <a:lstStyle/>
          <a:p>
            <a:pPr>
              <a:spcAft>
                <a:spcPts val="400"/>
              </a:spcAft>
            </a:pPr>
            <a:r>
              <a:rPr lang="en-US" sz="900" dirty="0" smtClean="0">
                <a:solidFill>
                  <a:schemeClr val="accent1"/>
                </a:solidFill>
              </a:rPr>
              <a:t>Buy Side/Sell Side/JV</a:t>
            </a:r>
          </a:p>
          <a:p>
            <a:pPr lvl="2">
              <a:spcAft>
                <a:spcPts val="400"/>
              </a:spcAft>
            </a:pPr>
            <a:r>
              <a:rPr lang="en-US" dirty="0" smtClean="0"/>
              <a:t>Transition from enterprise to equity value (VAL, M&amp;A and TS).</a:t>
            </a:r>
          </a:p>
          <a:p>
            <a:pPr lvl="2">
              <a:spcAft>
                <a:spcPts val="400"/>
              </a:spcAft>
            </a:pPr>
            <a:r>
              <a:rPr lang="en-US" dirty="0" smtClean="0"/>
              <a:t>Leverage (debt to equity) to determine the WACC (VAL).</a:t>
            </a:r>
          </a:p>
          <a:p>
            <a:pPr lvl="2">
              <a:spcAft>
                <a:spcPts val="400"/>
              </a:spcAft>
            </a:pPr>
            <a:r>
              <a:rPr lang="en-US" dirty="0" smtClean="0"/>
              <a:t>Definition of the balance sheet items to be treated as debt in the SPA and off-balance issues (TS).</a:t>
            </a:r>
          </a:p>
          <a:p>
            <a:pPr marL="0" lvl="2" indent="0">
              <a:spcAft>
                <a:spcPts val="400"/>
              </a:spcAft>
              <a:buNone/>
            </a:pPr>
            <a:r>
              <a:rPr lang="en-US" b="1" dirty="0" smtClean="0">
                <a:solidFill>
                  <a:schemeClr val="accent1"/>
                </a:solidFill>
              </a:rPr>
              <a:t>Turnaround</a:t>
            </a:r>
          </a:p>
          <a:p>
            <a:pPr lvl="2">
              <a:spcAft>
                <a:spcPts val="400"/>
              </a:spcAft>
            </a:pPr>
            <a:r>
              <a:rPr lang="en-US" dirty="0" smtClean="0"/>
              <a:t>Available lines of credit (including interest and repayment profile), amounts actually drawn and remaining headroom.</a:t>
            </a:r>
            <a:endParaRPr lang="en-US" dirty="0"/>
          </a:p>
        </p:txBody>
      </p:sp>
      <p:sp>
        <p:nvSpPr>
          <p:cNvPr id="28" name="Rechteck 18"/>
          <p:cNvSpPr/>
          <p:nvPr/>
        </p:nvSpPr>
        <p:spPr>
          <a:xfrm>
            <a:off x="2560320" y="1875810"/>
            <a:ext cx="685673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96263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98097" y="4618892"/>
            <a:ext cx="196263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894217"/>
            <a:ext cx="1958159" cy="1096692"/>
          </a:xfrm>
          <a:ln w="6350">
            <a:noFill/>
          </a:ln>
        </p:spPr>
        <p:txBody>
          <a:bodyPr vert="horz" lIns="0" tIns="0" rIns="0" bIns="0" rtlCol="0" anchor="t" anchorCtr="0">
            <a:noAutofit/>
          </a:bodyPr>
          <a:lstStyle/>
          <a:p>
            <a:pPr lvl="2">
              <a:spcAft>
                <a:spcPts val="400"/>
              </a:spcAft>
            </a:pPr>
            <a:r>
              <a:rPr lang="en-US" dirty="0"/>
              <a:t>List of typical debt-like items (Excel workbook).</a:t>
            </a:r>
          </a:p>
          <a:p>
            <a:pPr lvl="2">
              <a:spcAft>
                <a:spcPts val="400"/>
              </a:spcAft>
            </a:pPr>
            <a:r>
              <a:rPr lang="en-US" dirty="0"/>
              <a:t>"Bucket approach" (classification of all balance sheet items as net debt/WC/fixed assets/other.</a:t>
            </a:r>
          </a:p>
          <a:p>
            <a:pPr lvl="2">
              <a:spcAft>
                <a:spcPts val="400"/>
              </a:spcAft>
            </a:pPr>
            <a:r>
              <a:rPr lang="en-US" dirty="0"/>
              <a:t>List of loans (key terms of all loans).</a:t>
            </a:r>
          </a:p>
        </p:txBody>
      </p:sp>
      <p:sp>
        <p:nvSpPr>
          <p:cNvPr id="33" name="Text Placeholder 5"/>
          <p:cNvSpPr>
            <a:spLocks noGrp="1"/>
          </p:cNvSpPr>
          <p:nvPr>
            <p:ph type="body" sz="quarter" idx="11"/>
          </p:nvPr>
        </p:nvSpPr>
        <p:spPr>
          <a:xfrm>
            <a:off x="5370911" y="2153260"/>
            <a:ext cx="4046140" cy="4031880"/>
          </a:xfrm>
          <a:ln w="6350">
            <a:noFill/>
          </a:ln>
        </p:spPr>
        <p:txBody>
          <a:bodyPr vert="horz" lIns="0" tIns="0" rIns="0" bIns="0" rtlCol="0" anchor="t" anchorCtr="0">
            <a:noAutofit/>
          </a:bodyPr>
          <a:lstStyle/>
          <a:p>
            <a:pPr>
              <a:spcAft>
                <a:spcPts val="200"/>
              </a:spcAft>
            </a:pPr>
            <a:r>
              <a:rPr lang="en-US" sz="900" dirty="0"/>
              <a:t>Definition and Methodology</a:t>
            </a:r>
          </a:p>
          <a:p>
            <a:pPr lvl="1">
              <a:spcAft>
                <a:spcPts val="100"/>
              </a:spcAft>
            </a:pPr>
            <a:r>
              <a:rPr lang="en-US" dirty="0"/>
              <a:t>Definition:</a:t>
            </a:r>
          </a:p>
          <a:p>
            <a:pPr lvl="2">
              <a:spcAft>
                <a:spcPts val="100"/>
              </a:spcAft>
            </a:pPr>
            <a:r>
              <a:rPr lang="en-US" b="1" dirty="0"/>
              <a:t>Net financial debt </a:t>
            </a:r>
            <a:r>
              <a:rPr lang="en-US" dirty="0"/>
              <a:t>(in narrow sense) comprises cash and cash equivalents and interest bearing financial liabilities (e.g. bank overdraft, bank and shareholder loans, bonds, finance lease liabilities, factoring liabilities, etc.) and financial assets which can readily be converted to cash. </a:t>
            </a:r>
          </a:p>
          <a:p>
            <a:pPr lvl="2">
              <a:spcAft>
                <a:spcPts val="100"/>
              </a:spcAft>
            </a:pPr>
            <a:r>
              <a:rPr lang="en-US" b="1" dirty="0"/>
              <a:t>Debt-like items are </a:t>
            </a:r>
            <a:r>
              <a:rPr lang="en-US" dirty="0"/>
              <a:t>(also off-balance sheet) items that will lead to a one-off cash in- or outflow post closing as opposed to working capital, which fluctuates more or less in line with business activities. The distinction between debt like and working capital requires professional judgement and hence is necessarily subjective.</a:t>
            </a:r>
          </a:p>
          <a:p>
            <a:pPr lvl="2">
              <a:spcAft>
                <a:spcPts val="100"/>
              </a:spcAft>
            </a:pPr>
            <a:r>
              <a:rPr lang="en-US" b="1" dirty="0"/>
              <a:t>Headroom</a:t>
            </a:r>
            <a:r>
              <a:rPr lang="en-US" dirty="0"/>
              <a:t> describes available (unused) lines of credit (headroom plus cash = available liquidity);</a:t>
            </a:r>
          </a:p>
          <a:p>
            <a:pPr lvl="2">
              <a:spcAft>
                <a:spcPts val="100"/>
              </a:spcAft>
            </a:pPr>
            <a:r>
              <a:rPr lang="en-US" b="1" dirty="0"/>
              <a:t>Leverage (or gearing) </a:t>
            </a:r>
            <a:r>
              <a:rPr lang="en-US" dirty="0"/>
              <a:t>(e.g. financial debt to EBITDA ratio) can be benchmarked and provides a good view on remaining borrowing capacity and potential financial stress.</a:t>
            </a:r>
          </a:p>
          <a:p>
            <a:pPr lvl="1">
              <a:spcAft>
                <a:spcPts val="100"/>
              </a:spcAft>
            </a:pPr>
            <a:r>
              <a:rPr lang="en-US" dirty="0"/>
              <a:t>Application and methodology:</a:t>
            </a:r>
          </a:p>
          <a:p>
            <a:pPr lvl="2">
              <a:spcAft>
                <a:spcPts val="100"/>
              </a:spcAft>
            </a:pPr>
            <a:r>
              <a:rPr lang="en-US" dirty="0"/>
              <a:t>Net debt in a wider sense (including debt like items): first and foremost used in the context of purchase price mechanisms;</a:t>
            </a:r>
          </a:p>
          <a:p>
            <a:pPr lvl="2">
              <a:spcAft>
                <a:spcPts val="100"/>
              </a:spcAft>
            </a:pPr>
            <a:r>
              <a:rPr lang="en-US" dirty="0"/>
              <a:t>In a multiple based valuation net debt provides the so called "equity bridge" from enterprise to equity value (purchase price). </a:t>
            </a:r>
          </a:p>
          <a:p>
            <a:pPr lvl="2">
              <a:spcAft>
                <a:spcPts val="100"/>
              </a:spcAft>
            </a:pPr>
            <a:r>
              <a:rPr lang="en-US" dirty="0"/>
              <a:t>A DCF valuation will consider debt-like items via the projected cash in- and outflows.</a:t>
            </a:r>
          </a:p>
          <a:p>
            <a:pPr lvl="2">
              <a:spcAft>
                <a:spcPts val="100"/>
              </a:spcAft>
            </a:pPr>
            <a:r>
              <a:rPr lang="en-US" dirty="0"/>
              <a:t>Net debt analysis requires a systematic review of on- and off-balance sheet items (plus capex backlog and similar issues)</a:t>
            </a:r>
          </a:p>
          <a:p>
            <a:pPr lvl="1">
              <a:spcAft>
                <a:spcPts val="100"/>
              </a:spcAft>
            </a:pPr>
            <a:r>
              <a:rPr lang="en-US" b="1" dirty="0" smtClean="0"/>
              <a:t>Tools: </a:t>
            </a:r>
            <a:r>
              <a:rPr lang="en-US" dirty="0"/>
              <a:t>Excel Workbook </a:t>
            </a:r>
            <a:r>
              <a:rPr lang="en-US" dirty="0" smtClean="0"/>
              <a:t>including </a:t>
            </a:r>
            <a:r>
              <a:rPr lang="en-US" dirty="0"/>
              <a:t>bucket approach sample analysis and a list of potential net debt issues in sheet "debt like items"</a:t>
            </a:r>
          </a:p>
        </p:txBody>
      </p:sp>
      <p:sp>
        <p:nvSpPr>
          <p:cNvPr id="30" name="Rectangle 4"/>
          <p:cNvSpPr>
            <a:spLocks noChangeArrowheads="1"/>
          </p:cNvSpPr>
          <p:nvPr>
            <p:custDataLst>
              <p:tags r:id="rId3"/>
            </p:custDataLst>
          </p:nvPr>
        </p:nvSpPr>
        <p:spPr bwMode="auto">
          <a:xfrm>
            <a:off x="2560320" y="3835080"/>
            <a:ext cx="2706527" cy="244039"/>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Financial Debt only: relevant for DCF valuations (VAL)</a:t>
            </a:r>
          </a:p>
          <a:p>
            <a:pPr marL="0" lvl="2" algn="ctr" defTabSz="762000" eaLnBrk="0" hangingPunct="0">
              <a:lnSpc>
                <a:spcPct val="90000"/>
              </a:lnSpc>
            </a:pPr>
            <a:r>
              <a:rPr lang="en-US" sz="700" dirty="0">
                <a:solidFill>
                  <a:schemeClr val="bg1"/>
                </a:solidFill>
              </a:rPr>
              <a:t>Debt like items: frequently part of purchase price mechanism. </a:t>
            </a:r>
          </a:p>
        </p:txBody>
      </p:sp>
      <p:sp>
        <p:nvSpPr>
          <p:cNvPr id="39" name="Text Placeholder 12"/>
          <p:cNvSpPr txBox="1">
            <a:spLocks/>
          </p:cNvSpPr>
          <p:nvPr>
            <p:custDataLst>
              <p:tags r:id="rId4"/>
            </p:custDataLst>
          </p:nvPr>
        </p:nvSpPr>
        <p:spPr>
          <a:xfrm>
            <a:off x="2560320" y="4087433"/>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Headroom analysis</a:t>
            </a:r>
            <a:endParaRPr lang="en-US" sz="900" kern="0" dirty="0">
              <a:latin typeface="Arial" panose="020B0604020202020204" pitchFamily="34" charset="0"/>
              <a:cs typeface="Arial" panose="020B0604020202020204" pitchFamily="34" charset="0"/>
            </a:endParaRPr>
          </a:p>
        </p:txBody>
      </p:sp>
      <p:cxnSp>
        <p:nvCxnSpPr>
          <p:cNvPr id="47" name="Gewinkelte Verbindung 46"/>
          <p:cNvCxnSpPr>
            <a:stCxn id="30" idx="0"/>
            <a:endCxn id="38" idx="0"/>
          </p:cNvCxnSpPr>
          <p:nvPr/>
        </p:nvCxnSpPr>
        <p:spPr>
          <a:xfrm rot="16200000" flipV="1">
            <a:off x="3606368" y="3527864"/>
            <a:ext cx="275899" cy="338534"/>
          </a:xfrm>
          <a:prstGeom prst="bentConnector2">
            <a:avLst/>
          </a:prstGeom>
          <a:ln w="6350">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Gewinkelte Verbindung 49"/>
          <p:cNvCxnSpPr>
            <a:stCxn id="30" idx="0"/>
            <a:endCxn id="35" idx="0"/>
          </p:cNvCxnSpPr>
          <p:nvPr/>
        </p:nvCxnSpPr>
        <p:spPr>
          <a:xfrm rot="16200000" flipV="1">
            <a:off x="3333317" y="3254812"/>
            <a:ext cx="822001" cy="338535"/>
          </a:xfrm>
          <a:prstGeom prst="bentConnector2">
            <a:avLst/>
          </a:prstGeom>
          <a:ln w="6350">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pic>
        <p:nvPicPr>
          <p:cNvPr id="10" name="Grafik 9"/>
          <p:cNvPicPr>
            <a:picLocks noChangeAspect="1"/>
          </p:cNvPicPr>
          <p:nvPr>
            <p:custDataLst>
              <p:tags r:id="rId5"/>
            </p:custDataLst>
          </p:nvPr>
        </p:nvPicPr>
        <p:blipFill>
          <a:blip r:embed="rId13"/>
          <a:stretch>
            <a:fillRect/>
          </a:stretch>
        </p:blipFill>
        <p:spPr>
          <a:xfrm>
            <a:off x="-2815202" y="1422400"/>
            <a:ext cx="1950889" cy="2225233"/>
          </a:xfrm>
          <a:prstGeom prst="rect">
            <a:avLst/>
          </a:prstGeom>
        </p:spPr>
      </p:pic>
      <p:sp>
        <p:nvSpPr>
          <p:cNvPr id="35" name="Rounded Rectangle 2"/>
          <p:cNvSpPr/>
          <p:nvPr>
            <p:custDataLst>
              <p:tags r:id="rId6"/>
            </p:custDataLst>
          </p:nvPr>
        </p:nvSpPr>
        <p:spPr>
          <a:xfrm rot="5400000">
            <a:off x="2992437" y="2497141"/>
            <a:ext cx="133349" cy="103187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8" name="Rounded Rectangle 2"/>
          <p:cNvSpPr/>
          <p:nvPr>
            <p:custDataLst>
              <p:tags r:id="rId7"/>
            </p:custDataLst>
          </p:nvPr>
        </p:nvSpPr>
        <p:spPr>
          <a:xfrm rot="5400000">
            <a:off x="2992437" y="3043243"/>
            <a:ext cx="133350" cy="103187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pic>
        <p:nvPicPr>
          <p:cNvPr id="16" name="Grafik 15"/>
          <p:cNvPicPr>
            <a:picLocks noChangeAspect="1"/>
          </p:cNvPicPr>
          <p:nvPr>
            <p:custDataLst>
              <p:tags r:id="rId8"/>
            </p:custDataLst>
          </p:nvPr>
        </p:nvPicPr>
        <p:blipFill>
          <a:blip r:embed="rId14"/>
          <a:stretch>
            <a:fillRect/>
          </a:stretch>
        </p:blipFill>
        <p:spPr>
          <a:xfrm>
            <a:off x="-2821299" y="3800728"/>
            <a:ext cx="1956986" cy="2225233"/>
          </a:xfrm>
          <a:prstGeom prst="rect">
            <a:avLst/>
          </a:prstGeom>
        </p:spPr>
      </p:pic>
      <p:pic>
        <p:nvPicPr>
          <p:cNvPr id="40" name="Grafik 39"/>
          <p:cNvPicPr>
            <a:picLocks noChangeAspect="1"/>
          </p:cNvPicPr>
          <p:nvPr>
            <p:custDataLst>
              <p:tags r:id="rId9"/>
            </p:custDataLst>
          </p:nvPr>
        </p:nvPicPr>
        <p:blipFill rotWithShape="1">
          <a:blip r:embed="rId15"/>
          <a:srcRect l="1461" t="10762" r="26332" b="27764"/>
          <a:stretch/>
        </p:blipFill>
        <p:spPr>
          <a:xfrm>
            <a:off x="2523744" y="4306824"/>
            <a:ext cx="2743200" cy="1719072"/>
          </a:xfrm>
          <a:prstGeom prst="rect">
            <a:avLst/>
          </a:prstGeom>
        </p:spPr>
      </p:pic>
      <p:graphicFrame>
        <p:nvGraphicFramePr>
          <p:cNvPr id="41" name="Objekt 40"/>
          <p:cNvGraphicFramePr>
            <a:graphicFrameLocks noChangeAspect="1"/>
          </p:cNvGraphicFramePr>
          <p:nvPr>
            <p:extLst>
              <p:ext uri="{D42A27DB-BD31-4B8C-83A1-F6EECF244321}">
                <p14:modId xmlns:p14="http://schemas.microsoft.com/office/powerpoint/2010/main" val="3596783950"/>
              </p:ext>
            </p:extLst>
          </p:nvPr>
        </p:nvGraphicFramePr>
        <p:xfrm>
          <a:off x="-1842806" y="650875"/>
          <a:ext cx="914400" cy="771525"/>
        </p:xfrm>
        <a:graphic>
          <a:graphicData uri="http://schemas.openxmlformats.org/presentationml/2006/ole">
            <mc:AlternateContent xmlns:mc="http://schemas.openxmlformats.org/markup-compatibility/2006">
              <mc:Choice xmlns:v="urn:schemas-microsoft-com:vml" Requires="v">
                <p:oleObj spid="_x0000_s2068" name="Arbeitsblatt" showAsIcon="1" r:id="rId17" imgW="914400" imgH="771480" progId="Excel.Sheet.12">
                  <p:embed/>
                </p:oleObj>
              </mc:Choice>
              <mc:Fallback>
                <p:oleObj name="Arbeitsblatt" showAsIcon="1" r:id="rId17" imgW="914400" imgH="771480" progId="Excel.Sheet.12">
                  <p:embed/>
                  <p:pic>
                    <p:nvPicPr>
                      <p:cNvPr id="0" name=""/>
                      <p:cNvPicPr/>
                      <p:nvPr/>
                    </p:nvPicPr>
                    <p:blipFill>
                      <a:blip r:embed="rId18"/>
                      <a:stretch>
                        <a:fillRect/>
                      </a:stretch>
                    </p:blipFill>
                    <p:spPr>
                      <a:xfrm>
                        <a:off x="-1842806" y="650875"/>
                        <a:ext cx="914400" cy="771525"/>
                      </a:xfrm>
                      <a:prstGeom prst="rect">
                        <a:avLst/>
                      </a:prstGeom>
                    </p:spPr>
                  </p:pic>
                </p:oleObj>
              </mc:Fallback>
            </mc:AlternateContent>
          </a:graphicData>
        </a:graphic>
      </p:graphicFrame>
      <p:sp>
        <p:nvSpPr>
          <p:cNvPr id="24" name="Rectangle 4"/>
          <p:cNvSpPr>
            <a:spLocks noChangeArrowheads="1"/>
          </p:cNvSpPr>
          <p:nvPr>
            <p:custDataLst>
              <p:tags r:id="rId10"/>
            </p:custDataLst>
          </p:nvPr>
        </p:nvSpPr>
        <p:spPr bwMode="auto">
          <a:xfrm>
            <a:off x="6921062" y="203863"/>
            <a:ext cx="2480235" cy="11167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a:solidFill>
                  <a:schemeClr val="bg1"/>
                </a:solidFill>
              </a:rPr>
              <a:t>Flag: The workbook contains sample </a:t>
            </a:r>
            <a:r>
              <a:rPr lang="en-US" sz="900" dirty="0" smtClean="0">
                <a:solidFill>
                  <a:schemeClr val="bg1"/>
                </a:solidFill>
              </a:rPr>
              <a:t>net debt and balance </a:t>
            </a:r>
            <a:r>
              <a:rPr lang="en-US" sz="900" dirty="0">
                <a:solidFill>
                  <a:schemeClr val="bg1"/>
                </a:solidFill>
              </a:rPr>
              <a:t>sheet analysis in accordance to IFRS and German GAAP. Check your local GAAP requirements and accounting principles before applying the content</a:t>
            </a:r>
            <a:r>
              <a:rPr lang="en-US" sz="900" dirty="0" smtClean="0">
                <a:solidFill>
                  <a:schemeClr val="bg1"/>
                </a:solidFill>
              </a:rPr>
              <a:t>.</a:t>
            </a:r>
          </a:p>
          <a:p>
            <a:pPr algn="ctr" defTabSz="762000" eaLnBrk="0" hangingPunct="0">
              <a:lnSpc>
                <a:spcPct val="90000"/>
              </a:lnSpc>
              <a:spcBef>
                <a:spcPts val="600"/>
              </a:spcBef>
            </a:pPr>
            <a:r>
              <a:rPr lang="en-US" sz="900" dirty="0" smtClean="0">
                <a:solidFill>
                  <a:schemeClr val="bg1"/>
                </a:solidFill>
              </a:rPr>
              <a:t>Tools listed are commonly used in Germany and may differ in other regions.</a:t>
            </a:r>
            <a:endParaRPr lang="en-US" sz="900" dirty="0">
              <a:solidFill>
                <a:schemeClr val="bg1"/>
              </a:solidFill>
            </a:endParaRPr>
          </a:p>
        </p:txBody>
      </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feld 60"/>
          <p:cNvSpPr txBox="1"/>
          <p:nvPr/>
        </p:nvSpPr>
        <p:spPr>
          <a:xfrm>
            <a:off x="2381250" y="2320186"/>
            <a:ext cx="7035312" cy="2963050"/>
          </a:xfrm>
          <a:prstGeom prst="rect">
            <a:avLst/>
          </a:prstGeom>
          <a:noFill/>
          <a:ln w="15875">
            <a:solidFill>
              <a:srgbClr val="F68D2E"/>
            </a:solidFill>
            <a:prstDash val="dash"/>
          </a:ln>
        </p:spPr>
        <p:txBody>
          <a:bodyPr wrap="square" lIns="0" tIns="36000" rIns="72000" bIns="0" rtlCol="0">
            <a:noAutofit/>
          </a:bodyPr>
          <a:lstStyle/>
          <a:p>
            <a:pPr algn="r"/>
            <a:r>
              <a:rPr lang="en-US" sz="900" b="1" dirty="0" smtClean="0">
                <a:solidFill>
                  <a:srgbClr val="F68D2E"/>
                </a:solidFill>
                <a:latin typeface="Arial" pitchFamily="34" charset="0"/>
                <a:cs typeface="Arial" pitchFamily="34" charset="0"/>
              </a:rPr>
              <a:t>Analysis tool - Bucket approach</a:t>
            </a:r>
          </a:p>
        </p:txBody>
      </p:sp>
      <p:sp>
        <p:nvSpPr>
          <p:cNvPr id="6" name="Textplatzhalter 5"/>
          <p:cNvSpPr>
            <a:spLocks noGrp="1"/>
          </p:cNvSpPr>
          <p:nvPr>
            <p:ph type="body" sz="quarter" idx="11"/>
          </p:nvPr>
        </p:nvSpPr>
        <p:spPr/>
        <p:txBody>
          <a:bodyPr/>
          <a:lstStyle/>
          <a:p>
            <a:r>
              <a:rPr lang="en-US" dirty="0"/>
              <a:t>Historical Analysis of Financial Indebtedness/Net debt </a:t>
            </a:r>
          </a:p>
        </p:txBody>
      </p:sp>
      <p:sp>
        <p:nvSpPr>
          <p:cNvPr id="4" name="Titel 3"/>
          <p:cNvSpPr>
            <a:spLocks noGrp="1"/>
          </p:cNvSpPr>
          <p:nvPr>
            <p:ph type="title"/>
          </p:nvPr>
        </p:nvSpPr>
        <p:spPr/>
        <p:txBody>
          <a:bodyPr/>
          <a:lstStyle/>
          <a:p>
            <a:r>
              <a:rPr lang="en-US" dirty="0" smtClean="0"/>
              <a:t>Framework for balance sheet analysis and corresponding workbooks</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Challenge:</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a:solidFill>
                    <a:schemeClr val="bg1"/>
                  </a:solidFill>
                </a:rPr>
                <a:t>Linking the balance sheet analysis to cash flow (balance sheet movements) and P&amp;L analysis (e.g. changes in provisions or inventory valuation </a:t>
              </a:r>
              <a:r>
                <a:rPr lang="en-US" sz="900" b="1" dirty="0" smtClean="0">
                  <a:solidFill>
                    <a:schemeClr val="bg1"/>
                  </a:solidFill>
                  <a:sym typeface="Wingdings" panose="05000000000000000000" pitchFamily="2" charset="2"/>
                </a:rPr>
                <a:t></a:t>
              </a:r>
              <a:r>
                <a:rPr lang="en-US" sz="900" b="1" dirty="0" smtClean="0">
                  <a:solidFill>
                    <a:schemeClr val="bg1"/>
                  </a:solidFill>
                </a:rPr>
                <a:t> </a:t>
              </a:r>
              <a:r>
                <a:rPr lang="en-US" sz="900" b="1" dirty="0">
                  <a:solidFill>
                    <a:schemeClr val="bg1"/>
                  </a:solidFill>
                </a:rPr>
                <a:t>EBITDA adjustments).</a:t>
              </a:r>
            </a:p>
          </p:txBody>
        </p:sp>
      </p:grpSp>
      <p:sp>
        <p:nvSpPr>
          <p:cNvPr id="19" name="Rechteck 77"/>
          <p:cNvSpPr/>
          <p:nvPr/>
        </p:nvSpPr>
        <p:spPr>
          <a:xfrm>
            <a:off x="2537912" y="2453046"/>
            <a:ext cx="3219794" cy="1192578"/>
          </a:xfrm>
          <a:prstGeom prst="rect">
            <a:avLst/>
          </a:prstGeom>
          <a:noFill/>
          <a:ln w="28575">
            <a:solidFill>
              <a:schemeClr val="tx2"/>
            </a:solid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Workbook "Financing - Net debt"</a:t>
            </a:r>
            <a:endParaRPr lang="en-US" sz="900" b="1" dirty="0">
              <a:solidFill>
                <a:srgbClr val="00338D"/>
              </a:solidFill>
              <a:latin typeface="Arial" pitchFamily="34" charset="0"/>
              <a:cs typeface="Arial" pitchFamily="34" charset="0"/>
            </a:endParaRPr>
          </a:p>
        </p:txBody>
      </p:sp>
      <p:sp>
        <p:nvSpPr>
          <p:cNvPr id="20" name="Rechteck 77"/>
          <p:cNvSpPr/>
          <p:nvPr/>
        </p:nvSpPr>
        <p:spPr>
          <a:xfrm>
            <a:off x="6123591" y="2951433"/>
            <a:ext cx="3219794" cy="1361652"/>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Workbook Provisions + Other Balance Sheet Items</a:t>
            </a:r>
            <a:endParaRPr lang="en-US" sz="900" b="1" dirty="0">
              <a:solidFill>
                <a:srgbClr val="00338D"/>
              </a:solidFill>
              <a:latin typeface="Arial" pitchFamily="34" charset="0"/>
              <a:cs typeface="Arial" pitchFamily="34" charset="0"/>
            </a:endParaRPr>
          </a:p>
        </p:txBody>
      </p:sp>
      <p:sp>
        <p:nvSpPr>
          <p:cNvPr id="21" name="Rechteck 20"/>
          <p:cNvSpPr/>
          <p:nvPr/>
        </p:nvSpPr>
        <p:spPr>
          <a:xfrm>
            <a:off x="488950" y="1855176"/>
            <a:ext cx="1751909" cy="3324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Value/Price relevance of the balance sheet analysis</a:t>
            </a:r>
            <a:endParaRPr lang="en-US" sz="900" b="1" dirty="0"/>
          </a:p>
        </p:txBody>
      </p:sp>
      <p:sp>
        <p:nvSpPr>
          <p:cNvPr id="22" name="Rechteck 21"/>
          <p:cNvSpPr/>
          <p:nvPr/>
        </p:nvSpPr>
        <p:spPr>
          <a:xfrm>
            <a:off x="488951" y="2253756"/>
            <a:ext cx="1751330" cy="3767632"/>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a:p>
            <a:pPr marL="85725" indent="-142875">
              <a:spcBef>
                <a:spcPts val="600"/>
              </a:spcBef>
              <a:buClr>
                <a:srgbClr val="97989A"/>
              </a:buClr>
              <a:buSzPct val="100000"/>
              <a:defRPr/>
            </a:pPr>
            <a:endParaRPr lang="en-US" sz="800" dirty="0" smtClean="0">
              <a:solidFill>
                <a:srgbClr val="000000"/>
              </a:solidFill>
            </a:endParaRPr>
          </a:p>
        </p:txBody>
      </p:sp>
      <p:sp>
        <p:nvSpPr>
          <p:cNvPr id="23" name="Rectangle 12"/>
          <p:cNvSpPr/>
          <p:nvPr/>
        </p:nvSpPr>
        <p:spPr>
          <a:xfrm>
            <a:off x="663074" y="2320186"/>
            <a:ext cx="1447779" cy="473357"/>
          </a:xfrm>
          <a:prstGeom prst="rect">
            <a:avLst/>
          </a:prstGeom>
          <a:solidFill>
            <a:schemeClr val="accent1"/>
          </a:solidFill>
          <a:ln w="635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Enterprise value</a:t>
            </a:r>
            <a:r>
              <a:rPr lang="en-US" sz="800" dirty="0" smtClean="0">
                <a:solidFill>
                  <a:schemeClr val="bg1"/>
                </a:solidFill>
              </a:rPr>
              <a:t/>
            </a:r>
            <a:br>
              <a:rPr lang="en-US" sz="800" dirty="0" smtClean="0">
                <a:solidFill>
                  <a:schemeClr val="bg1"/>
                </a:solidFill>
              </a:rPr>
            </a:br>
            <a:r>
              <a:rPr lang="en-US" sz="800" dirty="0" smtClean="0">
                <a:solidFill>
                  <a:schemeClr val="bg1"/>
                </a:solidFill>
              </a:rPr>
              <a:t>(e.g. EBIT x multiple)</a:t>
            </a:r>
            <a:endParaRPr lang="en-US" sz="800" dirty="0">
              <a:solidFill>
                <a:schemeClr val="bg1"/>
              </a:solidFill>
            </a:endParaRPr>
          </a:p>
        </p:txBody>
      </p:sp>
      <p:sp>
        <p:nvSpPr>
          <p:cNvPr id="27" name="Rectangle 22"/>
          <p:cNvSpPr>
            <a:spLocks/>
          </p:cNvSpPr>
          <p:nvPr/>
        </p:nvSpPr>
        <p:spPr>
          <a:xfrm>
            <a:off x="854838" y="3273074"/>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36000" rtlCol="0" anchor="ctr"/>
          <a:lstStyle/>
          <a:p>
            <a:pPr algn="ctr"/>
            <a:r>
              <a:rPr lang="en-US" sz="900" dirty="0" smtClean="0">
                <a:solidFill>
                  <a:schemeClr val="bg1"/>
                </a:solidFill>
              </a:rPr>
              <a:t>Net (financial) debt </a:t>
            </a:r>
            <a:endParaRPr lang="en-US" sz="900" dirty="0">
              <a:solidFill>
                <a:schemeClr val="bg1"/>
              </a:solidFill>
            </a:endParaRPr>
          </a:p>
        </p:txBody>
      </p:sp>
      <p:sp>
        <p:nvSpPr>
          <p:cNvPr id="30" name="Rectangle 22"/>
          <p:cNvSpPr>
            <a:spLocks/>
          </p:cNvSpPr>
          <p:nvPr/>
        </p:nvSpPr>
        <p:spPr>
          <a:xfrm>
            <a:off x="854838" y="4018325"/>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 working capital adjustment</a:t>
            </a:r>
            <a:endParaRPr lang="en-US" sz="900" dirty="0">
              <a:solidFill>
                <a:schemeClr val="bg1"/>
              </a:solidFill>
            </a:endParaRPr>
          </a:p>
        </p:txBody>
      </p:sp>
      <p:sp>
        <p:nvSpPr>
          <p:cNvPr id="34" name="Rectangle 22"/>
          <p:cNvSpPr>
            <a:spLocks/>
          </p:cNvSpPr>
          <p:nvPr/>
        </p:nvSpPr>
        <p:spPr>
          <a:xfrm>
            <a:off x="854838" y="4763575"/>
            <a:ext cx="1170834" cy="265720"/>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54000" rIns="54000" rtlCol="0" anchor="ctr"/>
          <a:lstStyle/>
          <a:p>
            <a:pPr algn="ctr"/>
            <a:r>
              <a:rPr lang="en-US" sz="900" dirty="0" smtClean="0">
                <a:solidFill>
                  <a:schemeClr val="bg1"/>
                </a:solidFill>
              </a:rPr>
              <a:t>other adjustments </a:t>
            </a:r>
            <a:r>
              <a:rPr lang="en-US" sz="700" dirty="0" smtClean="0">
                <a:solidFill>
                  <a:schemeClr val="bg1"/>
                </a:solidFill>
              </a:rPr>
              <a:t>(e.g</a:t>
            </a:r>
            <a:r>
              <a:rPr lang="en-US" sz="700" dirty="0">
                <a:solidFill>
                  <a:schemeClr val="bg1"/>
                </a:solidFill>
              </a:rPr>
              <a:t>. Capex backlog)</a:t>
            </a:r>
          </a:p>
        </p:txBody>
      </p:sp>
      <p:sp>
        <p:nvSpPr>
          <p:cNvPr id="36" name="Oval 31"/>
          <p:cNvSpPr/>
          <p:nvPr/>
        </p:nvSpPr>
        <p:spPr>
          <a:xfrm>
            <a:off x="562129" y="4078647"/>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7" name="Oval 31"/>
          <p:cNvSpPr/>
          <p:nvPr/>
        </p:nvSpPr>
        <p:spPr>
          <a:xfrm>
            <a:off x="562129" y="4844526"/>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39" name="Oval 31"/>
          <p:cNvSpPr/>
          <p:nvPr/>
        </p:nvSpPr>
        <p:spPr>
          <a:xfrm>
            <a:off x="562129" y="3342998"/>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
        <p:nvSpPr>
          <p:cNvPr id="40" name="Rechteck 77"/>
          <p:cNvSpPr/>
          <p:nvPr/>
        </p:nvSpPr>
        <p:spPr>
          <a:xfrm>
            <a:off x="2537912" y="1921606"/>
            <a:ext cx="5561438" cy="265720"/>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90488" lvl="0" indent="1588">
              <a:spcBef>
                <a:spcPts val="600"/>
              </a:spcBef>
              <a:buClr>
                <a:srgbClr val="97989A"/>
              </a:buClr>
              <a:buSzPct val="100000"/>
              <a:defRPr/>
            </a:pPr>
            <a:r>
              <a:rPr lang="en-US" sz="900" b="1" dirty="0" smtClean="0">
                <a:solidFill>
                  <a:srgbClr val="00338D"/>
                </a:solidFill>
                <a:latin typeface="Arial" pitchFamily="34" charset="0"/>
                <a:cs typeface="Arial" pitchFamily="34" charset="0"/>
              </a:rPr>
              <a:t>Profile of ”P&amp;L" and "Cash Flow"</a:t>
            </a:r>
            <a:endParaRPr lang="en-US" sz="900" dirty="0" smtClean="0">
              <a:solidFill>
                <a:srgbClr val="00338D"/>
              </a:solidFill>
              <a:latin typeface="Arial" pitchFamily="34" charset="0"/>
              <a:cs typeface="Arial" pitchFamily="34" charset="0"/>
            </a:endParaRPr>
          </a:p>
        </p:txBody>
      </p:sp>
      <p:cxnSp>
        <p:nvCxnSpPr>
          <p:cNvPr id="41" name="Straight Arrow Connector 41"/>
          <p:cNvCxnSpPr>
            <a:stCxn id="40" idx="1"/>
            <a:endCxn id="23" idx="3"/>
          </p:cNvCxnSpPr>
          <p:nvPr/>
        </p:nvCxnSpPr>
        <p:spPr>
          <a:xfrm rot="10800000" flipV="1">
            <a:off x="2110853" y="2054466"/>
            <a:ext cx="427059" cy="502399"/>
          </a:xfrm>
          <a:prstGeom prst="bentConnector3">
            <a:avLst>
              <a:gd name="adj1" fmla="val 58922"/>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30" idx="3"/>
          </p:cNvCxnSpPr>
          <p:nvPr/>
        </p:nvCxnSpPr>
        <p:spPr>
          <a:xfrm flipH="1" flipV="1">
            <a:off x="2025672" y="4151185"/>
            <a:ext cx="585352" cy="576"/>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Straight Arrow Connector 41"/>
          <p:cNvCxnSpPr>
            <a:endCxn id="34" idx="3"/>
          </p:cNvCxnSpPr>
          <p:nvPr/>
        </p:nvCxnSpPr>
        <p:spPr>
          <a:xfrm rot="10800000">
            <a:off x="2025672" y="4896435"/>
            <a:ext cx="4171096" cy="441624"/>
          </a:xfrm>
          <a:prstGeom prst="bentConnector3">
            <a:avLst>
              <a:gd name="adj1" fmla="val 9421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1"/>
          <p:cNvCxnSpPr/>
          <p:nvPr/>
        </p:nvCxnSpPr>
        <p:spPr>
          <a:xfrm rot="10800000">
            <a:off x="5684528" y="3101354"/>
            <a:ext cx="512240" cy="559813"/>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1"/>
          <p:cNvCxnSpPr/>
          <p:nvPr/>
        </p:nvCxnSpPr>
        <p:spPr>
          <a:xfrm flipH="1" flipV="1">
            <a:off x="2025672" y="3449496"/>
            <a:ext cx="585352" cy="575"/>
          </a:xfrm>
          <a:prstGeom prst="straightConnector1">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1"/>
            </p:custDataLst>
          </p:nvPr>
        </p:nvSpPr>
        <p:spPr bwMode="gray">
          <a:xfrm>
            <a:off x="2611089" y="2663609"/>
            <a:ext cx="3073439" cy="875487"/>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financial debt and debt-like items; fair value of pension and other financial liabilities/assets.</a:t>
            </a:r>
          </a:p>
          <a:p>
            <a:pPr defTabSz="762000" eaLnBrk="0" hangingPunct="0">
              <a:spcBef>
                <a:spcPts val="300"/>
              </a:spcBef>
              <a:buClr>
                <a:srgbClr val="00338D"/>
              </a:buClr>
            </a:pPr>
            <a:r>
              <a:rPr lang="en-US" sz="800" b="1" dirty="0" smtClean="0">
                <a:solidFill>
                  <a:schemeClr val="bg1"/>
                </a:solidFill>
              </a:rPr>
              <a:t>Other analyses (assessment</a:t>
            </a:r>
            <a:r>
              <a:rPr lang="en-US" sz="800" b="1" baseline="0" dirty="0" smtClean="0">
                <a:solidFill>
                  <a:schemeClr val="bg1"/>
                </a:solidFill>
              </a:rPr>
              <a:t> of financial stability</a:t>
            </a:r>
            <a:r>
              <a:rPr lang="en-US" sz="800" b="1" dirty="0" smtClean="0">
                <a:solidFill>
                  <a:schemeClr val="bg1"/>
                </a:solidFill>
              </a:rPr>
              <a:t>):</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Headroom (available credit lines);</a:t>
            </a:r>
          </a:p>
          <a:p>
            <a:pPr marL="216000"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Borrowing profile (key terms and maturities),</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Financial gearing, PPA issues</a:t>
            </a:r>
          </a:p>
        </p:txBody>
      </p:sp>
      <p:sp>
        <p:nvSpPr>
          <p:cNvPr id="47" name="Rechteck 77"/>
          <p:cNvSpPr/>
          <p:nvPr/>
        </p:nvSpPr>
        <p:spPr>
          <a:xfrm>
            <a:off x="2537912" y="3715216"/>
            <a:ext cx="3219794" cy="1443524"/>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lvl="0" indent="1588">
              <a:buClr>
                <a:srgbClr val="97989A"/>
              </a:buClr>
              <a:buSzPct val="100000"/>
              <a:defRPr/>
            </a:pPr>
            <a:r>
              <a:rPr lang="en-US" sz="900" b="1" dirty="0" smtClean="0">
                <a:solidFill>
                  <a:srgbClr val="00338D"/>
                </a:solidFill>
                <a:latin typeface="Arial" pitchFamily="34" charset="0"/>
                <a:cs typeface="Arial" pitchFamily="34" charset="0"/>
              </a:rPr>
              <a:t>Workbook “Working Capital"</a:t>
            </a:r>
            <a:endParaRPr lang="en-US" sz="900" dirty="0" smtClean="0">
              <a:solidFill>
                <a:srgbClr val="00338D"/>
              </a:solidFill>
              <a:latin typeface="Arial" pitchFamily="34" charset="0"/>
              <a:cs typeface="Arial" pitchFamily="34" charset="0"/>
            </a:endParaRPr>
          </a:p>
        </p:txBody>
      </p:sp>
      <p:sp>
        <p:nvSpPr>
          <p:cNvPr id="48" name="Rectangle 4"/>
          <p:cNvSpPr>
            <a:spLocks noChangeArrowheads="1"/>
          </p:cNvSpPr>
          <p:nvPr>
            <p:custDataLst>
              <p:tags r:id="rId2"/>
            </p:custDataLst>
          </p:nvPr>
        </p:nvSpPr>
        <p:spPr bwMode="gray">
          <a:xfrm>
            <a:off x="2611089" y="3935528"/>
            <a:ext cx="3073439" cy="1121708"/>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working capital requirements </a:t>
            </a:r>
            <a:br>
              <a:rPr lang="en-US" sz="800" dirty="0" smtClean="0">
                <a:solidFill>
                  <a:schemeClr val="bg1"/>
                </a:solidFill>
              </a:rPr>
            </a:br>
            <a:r>
              <a:rPr lang="en-US" sz="800" dirty="0" smtClean="0">
                <a:solidFill>
                  <a:schemeClr val="bg1"/>
                </a:solidFill>
              </a:rPr>
              <a:t>(SPA: level </a:t>
            </a:r>
            <a:r>
              <a:rPr lang="en-US" sz="800" baseline="0" dirty="0" smtClean="0">
                <a:solidFill>
                  <a:schemeClr val="bg1"/>
                </a:solidFill>
              </a:rPr>
              <a:t>and d</a:t>
            </a:r>
            <a:r>
              <a:rPr lang="en-US" sz="800" dirty="0" smtClean="0">
                <a:solidFill>
                  <a:schemeClr val="bg1"/>
                </a:solidFill>
              </a:rPr>
              <a:t>efinition for target WC); drivers of future WC requirements (e.g. working capital days for financial model).</a:t>
            </a:r>
          </a:p>
          <a:p>
            <a:pPr defTabSz="762000" eaLnBrk="0" hangingPunct="0">
              <a:spcBef>
                <a:spcPts val="300"/>
              </a:spcBef>
              <a:buClr>
                <a:srgbClr val="00338D"/>
              </a:buClr>
            </a:pPr>
            <a:r>
              <a:rPr lang="en-US" sz="800" b="1" dirty="0" smtClean="0">
                <a:solidFill>
                  <a:schemeClr val="bg1"/>
                </a:solidFill>
              </a:rPr>
              <a:t>Other analyses (partially</a:t>
            </a:r>
            <a:r>
              <a:rPr lang="en-US" sz="800" b="1" baseline="0" dirty="0" smtClean="0">
                <a:solidFill>
                  <a:schemeClr val="bg1"/>
                </a:solidFill>
              </a:rPr>
              <a:t> relevant for valuation</a:t>
            </a:r>
            <a:r>
              <a:rPr lang="en-US" sz="800" b="1" dirty="0" smtClean="0">
                <a:solidFill>
                  <a:schemeClr val="bg1"/>
                </a:solidFill>
              </a:rPr>
              <a:t>/financing):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Seasonality (</a:t>
            </a:r>
            <a:r>
              <a:rPr lang="en-US" sz="800" dirty="0" smtClean="0">
                <a:solidFill>
                  <a:schemeClr val="bg1"/>
                </a:solidFill>
                <a:sym typeface="Wingdings" pitchFamily="2" charset="2"/>
              </a:rPr>
              <a:t> </a:t>
            </a:r>
            <a:r>
              <a:rPr lang="en-US" sz="800" dirty="0" smtClean="0">
                <a:solidFill>
                  <a:schemeClr val="bg1"/>
                </a:solidFill>
              </a:rPr>
              <a:t>financing headroom required);</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Special effects (impacts from the business model, accounting policies, factoring etc.) </a:t>
            </a:r>
            <a:r>
              <a:rPr lang="en-US" sz="800" dirty="0" smtClean="0">
                <a:solidFill>
                  <a:schemeClr val="bg1"/>
                </a:solidFill>
                <a:sym typeface="Wingdings" pitchFamily="2" charset="2"/>
              </a:rPr>
              <a:t></a:t>
            </a:r>
            <a:r>
              <a:rPr lang="en-US" sz="800" dirty="0" smtClean="0">
                <a:solidFill>
                  <a:schemeClr val="bg1"/>
                </a:solidFill>
              </a:rPr>
              <a:t> if applicable consider in valuation;</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valuation of inventory and debtors, PPA issues.</a:t>
            </a:r>
            <a:endParaRPr lang="en-US" sz="800" dirty="0">
              <a:solidFill>
                <a:schemeClr val="bg1"/>
              </a:solidFill>
            </a:endParaRPr>
          </a:p>
        </p:txBody>
      </p:sp>
      <p:sp>
        <p:nvSpPr>
          <p:cNvPr id="49" name="Rectangle 4"/>
          <p:cNvSpPr>
            <a:spLocks noChangeArrowheads="1"/>
          </p:cNvSpPr>
          <p:nvPr>
            <p:custDataLst>
              <p:tags r:id="rId3"/>
            </p:custDataLst>
          </p:nvPr>
        </p:nvSpPr>
        <p:spPr bwMode="gray">
          <a:xfrm>
            <a:off x="6196768" y="3141711"/>
            <a:ext cx="3073439" cy="1096060"/>
          </a:xfrm>
          <a:prstGeom prst="rect">
            <a:avLst/>
          </a:prstGeom>
          <a:solidFill>
            <a:schemeClr val="accent4"/>
          </a:solidFill>
          <a:ln w="6350">
            <a:solidFill>
              <a:schemeClr val="accent4"/>
            </a:solidFill>
            <a:miter lim="800000"/>
            <a:headEnd/>
            <a:tailEnd/>
          </a:ln>
          <a:effectLst/>
        </p:spPr>
        <p:txBody>
          <a:bodyPr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 </a:t>
            </a:r>
            <a:r>
              <a:rPr lang="en-US" sz="800" dirty="0" smtClean="0">
                <a:solidFill>
                  <a:schemeClr val="bg1"/>
                </a:solidFill>
              </a:rPr>
              <a:t>"Sorting" of other balance sheet items into debt-like (e.g.</a:t>
            </a:r>
            <a:r>
              <a:rPr lang="en-US" sz="800" baseline="0" dirty="0" smtClean="0">
                <a:solidFill>
                  <a:schemeClr val="bg1"/>
                </a:solidFill>
              </a:rPr>
              <a:t> accrued interest in other payables</a:t>
            </a:r>
            <a:r>
              <a:rPr lang="en-US" sz="800" dirty="0" smtClean="0">
                <a:solidFill>
                  <a:schemeClr val="bg1"/>
                </a:solidFill>
              </a:rPr>
              <a:t>) or working capital (e.g. provisions for outstanding invoices).</a:t>
            </a:r>
          </a:p>
          <a:p>
            <a:pPr defTabSz="762000" eaLnBrk="0" hangingPunct="0">
              <a:spcBef>
                <a:spcPts val="300"/>
              </a:spcBef>
              <a:buClr>
                <a:srgbClr val="00338D"/>
              </a:buClr>
            </a:pPr>
            <a:r>
              <a:rPr lang="en-US" sz="800" b="1" dirty="0" smtClean="0">
                <a:solidFill>
                  <a:schemeClr val="bg1"/>
                </a:solidFill>
              </a:rPr>
              <a:t>Other analyses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Understanding of cash flow and/or EBIT implications from movements in other balance sheet items;</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"Completeness check" for net debt and WC analysis,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PPA issues</a:t>
            </a:r>
            <a:endParaRPr lang="en-US" sz="800" dirty="0">
              <a:solidFill>
                <a:schemeClr val="bg1"/>
              </a:solidFill>
            </a:endParaRPr>
          </a:p>
        </p:txBody>
      </p:sp>
      <p:cxnSp>
        <p:nvCxnSpPr>
          <p:cNvPr id="53" name="Straight Arrow Connector 41"/>
          <p:cNvCxnSpPr/>
          <p:nvPr/>
        </p:nvCxnSpPr>
        <p:spPr>
          <a:xfrm rot="10800000" flipV="1">
            <a:off x="5684528" y="3661165"/>
            <a:ext cx="512240" cy="835217"/>
          </a:xfrm>
          <a:prstGeom prst="bentConnector3">
            <a:avLst>
              <a:gd name="adj1" fmla="val 50000"/>
            </a:avLst>
          </a:prstGeom>
          <a:ln w="63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2" name="Rechteck 77"/>
          <p:cNvSpPr/>
          <p:nvPr/>
        </p:nvSpPr>
        <p:spPr>
          <a:xfrm>
            <a:off x="6123591" y="4610100"/>
            <a:ext cx="3219794" cy="1297307"/>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36000" rIns="54000" bIns="54000" rtlCol="0" anchor="t"/>
          <a:lstStyle/>
          <a:p>
            <a:pPr marL="90488" indent="1588">
              <a:buClr>
                <a:srgbClr val="97989A"/>
              </a:buClr>
              <a:buSzPct val="100000"/>
            </a:pPr>
            <a:r>
              <a:rPr lang="en-US" sz="900" b="1" dirty="0" smtClean="0">
                <a:solidFill>
                  <a:srgbClr val="00338D"/>
                </a:solidFill>
                <a:latin typeface="Arial" pitchFamily="34" charset="0"/>
                <a:cs typeface="Arial" pitchFamily="34" charset="0"/>
              </a:rPr>
              <a:t>Workbook "Fixed assets - CAPEX"</a:t>
            </a:r>
            <a:endParaRPr lang="en-US" sz="900" b="1" dirty="0">
              <a:solidFill>
                <a:srgbClr val="00338D"/>
              </a:solidFill>
              <a:latin typeface="Arial" pitchFamily="34" charset="0"/>
              <a:cs typeface="Arial" pitchFamily="34" charset="0"/>
            </a:endParaRPr>
          </a:p>
        </p:txBody>
      </p:sp>
      <p:sp>
        <p:nvSpPr>
          <p:cNvPr id="60" name="Rectangle 4"/>
          <p:cNvSpPr>
            <a:spLocks noChangeArrowheads="1"/>
          </p:cNvSpPr>
          <p:nvPr>
            <p:custDataLst>
              <p:tags r:id="rId4"/>
            </p:custDataLst>
          </p:nvPr>
        </p:nvSpPr>
        <p:spPr bwMode="gray">
          <a:xfrm>
            <a:off x="6196768" y="4838761"/>
            <a:ext cx="3073439" cy="998598"/>
          </a:xfrm>
          <a:prstGeom prst="rect">
            <a:avLst/>
          </a:prstGeom>
          <a:solidFill>
            <a:schemeClr val="accent4"/>
          </a:solidFill>
          <a:ln w="6350">
            <a:solidFill>
              <a:schemeClr val="accent4"/>
            </a:solidFill>
            <a:miter lim="800000"/>
            <a:headEnd/>
            <a:tailEnd/>
          </a:ln>
          <a:effectLst/>
        </p:spPr>
        <p:txBody>
          <a:bodyPr wrap="square" lIns="36000" tIns="36000" rIns="36000" bIns="36000" anchor="ctr" anchorCtr="1">
            <a:spAutoFit/>
          </a:bodyPr>
          <a:lstStyle/>
          <a:p>
            <a:pPr defTabSz="762000" eaLnBrk="0" hangingPunct="0">
              <a:spcBef>
                <a:spcPts val="300"/>
              </a:spcBef>
              <a:buClr>
                <a:srgbClr val="00338D"/>
              </a:buClr>
            </a:pPr>
            <a:r>
              <a:rPr lang="en-US" sz="800" b="1" dirty="0" smtClean="0">
                <a:solidFill>
                  <a:schemeClr val="bg1"/>
                </a:solidFill>
              </a:rPr>
              <a:t>Direct impact on valuation</a:t>
            </a:r>
            <a:r>
              <a:rPr lang="en-US" sz="800" dirty="0" smtClean="0">
                <a:solidFill>
                  <a:schemeClr val="bg1"/>
                </a:solidFill>
              </a:rPr>
              <a:t>: Capex and maintenance require-ments (e.g. compared to depreciation, and capex or maintenance backlog)</a:t>
            </a:r>
          </a:p>
          <a:p>
            <a:pPr defTabSz="762000" eaLnBrk="0" hangingPunct="0">
              <a:spcBef>
                <a:spcPts val="300"/>
              </a:spcBef>
              <a:buClr>
                <a:srgbClr val="00338D"/>
              </a:buClr>
            </a:pPr>
            <a:r>
              <a:rPr lang="en-US" sz="800" b="1" dirty="0" smtClean="0">
                <a:solidFill>
                  <a:schemeClr val="bg1"/>
                </a:solidFill>
              </a:rPr>
              <a:t>Other analyses (understanding the business model): </a:t>
            </a:r>
          </a:p>
          <a:p>
            <a:pPr marL="216000" indent="-216000">
              <a:buClr>
                <a:schemeClr val="bg1"/>
              </a:buClr>
              <a:buSzPct val="100000"/>
              <a:buFont typeface="Univers for KPMG Light" panose="020B0403020202020204" pitchFamily="34" charset="0"/>
              <a:buChar char="—"/>
              <a:defRPr/>
            </a:pPr>
            <a:r>
              <a:rPr lang="en-US" sz="800" dirty="0" smtClean="0">
                <a:solidFill>
                  <a:schemeClr val="bg1"/>
                </a:solidFill>
              </a:rPr>
              <a:t>Capacity and utilization, state of technology;</a:t>
            </a:r>
          </a:p>
          <a:p>
            <a:pPr marL="216000"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Manufacturing footprint / plant relocations</a:t>
            </a:r>
          </a:p>
          <a:p>
            <a:pPr marL="216000" lvl="1" indent="-216000">
              <a:spcBef>
                <a:spcPts val="100"/>
              </a:spcBef>
              <a:buClr>
                <a:schemeClr val="bg1"/>
              </a:buClr>
              <a:buSzPct val="100000"/>
              <a:buFont typeface="Univers for KPMG Light" panose="020B0403020202020204" pitchFamily="34" charset="0"/>
              <a:buChar char="—"/>
              <a:defRPr/>
            </a:pPr>
            <a:r>
              <a:rPr lang="en-US" sz="800" dirty="0" smtClean="0">
                <a:solidFill>
                  <a:schemeClr val="bg1"/>
                </a:solidFill>
              </a:rPr>
              <a:t>Fair value (PPA) and impairment issues</a:t>
            </a:r>
            <a:endParaRPr lang="en-US" sz="800" dirty="0">
              <a:solidFill>
                <a:schemeClr val="bg1"/>
              </a:solidFill>
            </a:endParaRPr>
          </a:p>
        </p:txBody>
      </p:sp>
      <p:sp>
        <p:nvSpPr>
          <p:cNvPr id="50" name="Rectangle 12"/>
          <p:cNvSpPr>
            <a:spLocks/>
          </p:cNvSpPr>
          <p:nvPr/>
        </p:nvSpPr>
        <p:spPr>
          <a:xfrm>
            <a:off x="854838" y="5425006"/>
            <a:ext cx="1170834" cy="473357"/>
          </a:xfrm>
          <a:prstGeom prst="rect">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Equity value</a:t>
            </a:r>
            <a:r>
              <a:rPr lang="en-US" sz="900" dirty="0" smtClean="0">
                <a:solidFill>
                  <a:schemeClr val="bg1"/>
                </a:solidFill>
              </a:rPr>
              <a:t>/ </a:t>
            </a:r>
            <a:r>
              <a:rPr lang="en-US" sz="900" b="1" dirty="0" smtClean="0">
                <a:solidFill>
                  <a:schemeClr val="bg1"/>
                </a:solidFill>
              </a:rPr>
              <a:t>Purchase price</a:t>
            </a:r>
            <a:endParaRPr lang="en-US" sz="900" b="1" dirty="0">
              <a:solidFill>
                <a:schemeClr val="bg1"/>
              </a:solidFill>
            </a:endParaRPr>
          </a:p>
        </p:txBody>
      </p:sp>
      <p:sp>
        <p:nvSpPr>
          <p:cNvPr id="51" name="Oval 31"/>
          <p:cNvSpPr/>
          <p:nvPr/>
        </p:nvSpPr>
        <p:spPr>
          <a:xfrm>
            <a:off x="562129" y="5557866"/>
            <a:ext cx="233472" cy="13286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smtClean="0">
                <a:solidFill>
                  <a:schemeClr val="bg1"/>
                </a:solidFill>
              </a:rPr>
              <a:t>=</a:t>
            </a:r>
            <a:endParaRPr lang="en-US" sz="800" b="1" dirty="0">
              <a:solidFill>
                <a:schemeClr val="bg1"/>
              </a:solidFill>
            </a:endParaRPr>
          </a:p>
        </p:txBody>
      </p:sp>
    </p:spTree>
    <p:extLst>
      <p:ext uri="{BB962C8B-B14F-4D97-AF65-F5344CB8AC3E}">
        <p14:creationId xmlns:p14="http://schemas.microsoft.com/office/powerpoint/2010/main" val="4342164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Financial Indebtedness/Net debt </a:t>
            </a:r>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41" name="Tabelle 40"/>
          <p:cNvGraphicFramePr>
            <a:graphicFrameLocks noGrp="1"/>
          </p:cNvGraphicFramePr>
          <p:nvPr>
            <p:extLst>
              <p:ext uri="{D42A27DB-BD31-4B8C-83A1-F6EECF244321}">
                <p14:modId xmlns:p14="http://schemas.microsoft.com/office/powerpoint/2010/main" val="3943521413"/>
              </p:ext>
            </p:extLst>
          </p:nvPr>
        </p:nvGraphicFramePr>
        <p:xfrm>
          <a:off x="488950" y="1422400"/>
          <a:ext cx="8928100" cy="4596228"/>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Missing reconciliation of net debt to balance sheet sub-totals: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more complex (”broader") net debt is defined, the greater the risk of confusion for the recipients of the report. Avoid of over-engineering, focus on the big tickets, and provide a reconciliation from net debt to the balance sheet (e.g. in the appendix):</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rabicPeriod"/>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Balance-sheet line items only partially considered debt (e.g. accrued interest within other liabilities)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bucket approach;</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rabicPeriod"/>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Valuation for net debt purposes differs from balance-sheet presentation, e.g. for bonds the balance sheet value has probably been reduced by issue/transaction costs (IAS39.43) whereas net debt analysis should use nominal or fair value, and in a transaction potentially debt breakage costs</a:t>
                      </a:r>
                      <a:b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b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reconciliation to balance sheet below the bucket approach;</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rabicPeriod"/>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Off-balance sheet items (e.g. non-recourse factoring)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reconciliation to balance sheet below the bucket approach;</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rabicPeriod"/>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debt-like items not quantified (e.g. contingent liabilities)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Sub-total before non-quantified items. Where possible use illustrative estimates to indicate potential magnitude of issue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04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dirty="0" smtClean="0">
                          <a:ln>
                            <a:noFill/>
                          </a:ln>
                          <a:solidFill>
                            <a:srgbClr val="000000"/>
                          </a:solidFill>
                          <a:effectLst/>
                          <a:uLnTx/>
                          <a:uFillTx/>
                          <a:latin typeface="+mn-lt"/>
                          <a:ea typeface="+mn-ea"/>
                          <a:cs typeface="Arial" pitchFamily="34" charset="0"/>
                        </a:rPr>
                        <a:t>SPA relevance: </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In the context of a transaction net debt frequently needs be contractually defined (e.g. SPA, covenants of loan agreements), but all too often there is a delay or gap in the communication between the deal negotiation team (usually lawyers) and the financial workstream.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 seek this dialogue early and adapt your net debt presentation to your clients negotiation strategy (e.g. few adjustments to speed up the process versus claw back of headline price via broad net debt definition). </a:t>
                      </a:r>
                    </a:p>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To support negotiations, distinguish between undisputed debt items and a ”negotiating matter" and present these with separate sub-totals. </a:t>
                      </a:r>
                    </a:p>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A sample net debt calculation to be used at closing should be attached to the SPA (populated with historical and or projected figures to illustrate the calculation).</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Double counting: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 balance sheet items classified as net debt, the corresponding P&amp;L effects shall be shown below EBIT. Examples: Pension provisions as debt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pension interest expenses below EBIT; fair value of commodity hedges as debt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valuation-relevant planning to be based on un-hedged commodity prices; factoring as debt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factoring fees below EBIT (but fees for debtor accounting and dunning above EBIT).</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dirty="0" smtClean="0">
                          <a:ln>
                            <a:noFill/>
                          </a:ln>
                          <a:solidFill>
                            <a:srgbClr val="000000"/>
                          </a:solidFill>
                          <a:effectLst/>
                          <a:uLnTx/>
                          <a:uFillTx/>
                          <a:latin typeface="+mn-lt"/>
                          <a:ea typeface="+mn-ea"/>
                          <a:cs typeface="Arial" pitchFamily="34" charset="0"/>
                        </a:rPr>
                        <a:t>Potential liquidity and financing bottlenecks are not detected (especially FDD): </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If our analysis is focused on historical year end balance sheets only, there is the risk that we will not identify impending liquidity and/or financing bottlenecks. Headroom analyses and debt maturity profiles can help to avoid this.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7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Missing reconciliation of net debt to interest expenses: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As a sense check of your net debt figure, seek to match debt times interest rate to reported interest expenses in the P&amp;L. This simple 'test' can significantly enhance the understanding of the company's financing and respective interest rates applicable for different financing instruments are a good indicator for potentially significant differences between fair value and nominal amounts (and carrying value in the balance sheet).</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42" name="Gruppieren 41"/>
          <p:cNvGrpSpPr/>
          <p:nvPr/>
        </p:nvGrpSpPr>
        <p:grpSpPr>
          <a:xfrm>
            <a:off x="602331" y="2103392"/>
            <a:ext cx="403733" cy="523220"/>
            <a:chOff x="2619016" y="2564904"/>
            <a:chExt cx="559665" cy="725301"/>
          </a:xfrm>
        </p:grpSpPr>
        <p:grpSp>
          <p:nvGrpSpPr>
            <p:cNvPr id="43" name="Gruppieren 42"/>
            <p:cNvGrpSpPr/>
            <p:nvPr/>
          </p:nvGrpSpPr>
          <p:grpSpPr>
            <a:xfrm>
              <a:off x="2619016" y="2617334"/>
              <a:ext cx="559665" cy="561552"/>
              <a:chOff x="5484264" y="4001307"/>
              <a:chExt cx="1409320" cy="1414073"/>
            </a:xfrm>
          </p:grpSpPr>
          <p:sp>
            <p:nvSpPr>
              <p:cNvPr id="45" name="Ellipse 4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46" name="Akkord 4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7" name="Akkord 4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8" name="Rechteck 4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9" name="Akkord 4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44" name="Rechteck 4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50" name="Gruppieren 49"/>
          <p:cNvGrpSpPr/>
          <p:nvPr/>
        </p:nvGrpSpPr>
        <p:grpSpPr>
          <a:xfrm>
            <a:off x="602331" y="3359895"/>
            <a:ext cx="403731" cy="523220"/>
            <a:chOff x="3638116" y="2564904"/>
            <a:chExt cx="559663" cy="725301"/>
          </a:xfrm>
        </p:grpSpPr>
        <p:sp>
          <p:nvSpPr>
            <p:cNvPr id="51" name="Ellipse 5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2" name="Akkord 8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3" name="Akkord 8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5" name="Akkord 8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6" name="Rechteck 8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87" name="Gruppieren 86"/>
          <p:cNvGrpSpPr/>
          <p:nvPr/>
        </p:nvGrpSpPr>
        <p:grpSpPr>
          <a:xfrm>
            <a:off x="602331" y="4211757"/>
            <a:ext cx="403731" cy="523220"/>
            <a:chOff x="3638116" y="2564904"/>
            <a:chExt cx="559663" cy="725301"/>
          </a:xfrm>
        </p:grpSpPr>
        <p:sp>
          <p:nvSpPr>
            <p:cNvPr id="88" name="Ellipse 8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9" name="Akkord 8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0" name="Akkord 89"/>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1"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2" name="Akkord 91"/>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3" name="Rechteck 92"/>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94" name="Gruppieren 93"/>
          <p:cNvGrpSpPr/>
          <p:nvPr/>
        </p:nvGrpSpPr>
        <p:grpSpPr>
          <a:xfrm>
            <a:off x="602331" y="4822721"/>
            <a:ext cx="403731" cy="523220"/>
            <a:chOff x="3638116" y="2564904"/>
            <a:chExt cx="559663" cy="725301"/>
          </a:xfrm>
        </p:grpSpPr>
        <p:sp>
          <p:nvSpPr>
            <p:cNvPr id="95" name="Ellipse 94"/>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96" name="Akkord 95"/>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7" name="Akkord 96"/>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8"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99" name="Akkord 98"/>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00" name="Rechteck 99"/>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101" name="Gruppieren 100"/>
          <p:cNvGrpSpPr/>
          <p:nvPr/>
        </p:nvGrpSpPr>
        <p:grpSpPr>
          <a:xfrm>
            <a:off x="602331" y="5470845"/>
            <a:ext cx="409086" cy="523220"/>
            <a:chOff x="3627089" y="2564904"/>
            <a:chExt cx="567086" cy="725301"/>
          </a:xfrm>
        </p:grpSpPr>
        <p:sp>
          <p:nvSpPr>
            <p:cNvPr id="102" name="Ellipse 101"/>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103" name="Akkord 102"/>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04"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05"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06" name="Akkord 105"/>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07" name="Rechteck 106"/>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5</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Financial Indebtedness/Net debt </a:t>
            </a:r>
          </a:p>
        </p:txBody>
      </p:sp>
      <p:sp>
        <p:nvSpPr>
          <p:cNvPr id="4" name="Titel 3"/>
          <p:cNvSpPr>
            <a:spLocks noGrp="1"/>
          </p:cNvSpPr>
          <p:nvPr>
            <p:ph type="title"/>
          </p:nvPr>
        </p:nvSpPr>
        <p:spPr/>
        <p:txBody>
          <a:bodyPr/>
          <a:lstStyle/>
          <a:p>
            <a:r>
              <a:rPr lang="en-US" dirty="0" smtClean="0"/>
              <a:t>Core issue (1/2)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178964477"/>
              </p:ext>
            </p:extLst>
          </p:nvPr>
        </p:nvGraphicFramePr>
        <p:xfrm>
          <a:off x="488950" y="1422400"/>
          <a:ext cx="8928100" cy="3578562"/>
        </p:xfrm>
        <a:graphic>
          <a:graphicData uri="http://schemas.openxmlformats.org/drawingml/2006/table">
            <a:tbl>
              <a:tblPr firstRow="1" bandRow="1">
                <a:tableStyleId>{5C22544A-7EE6-4342-B048-85BDC9FD1C3A}</a:tableStyleId>
              </a:tblPr>
              <a:tblGrid>
                <a:gridCol w="2685073"/>
                <a:gridCol w="5665177"/>
                <a:gridCol w="577850"/>
              </a:tblGrid>
              <a:tr h="288000">
                <a:tc>
                  <a:txBody>
                    <a:bodyPr/>
                    <a:lstStyle/>
                    <a:p>
                      <a:pPr marL="0" indent="0">
                        <a:lnSpc>
                          <a:spcPct val="95000"/>
                        </a:lnSpc>
                        <a:spcBef>
                          <a:spcPts val="0"/>
                        </a:spcBef>
                        <a:spcAft>
                          <a:spcPts val="0"/>
                        </a:spcAft>
                        <a:buNone/>
                        <a:tabLst>
                          <a:tab pos="176213" algn="l"/>
                        </a:tabLst>
                      </a:pPr>
                      <a:r>
                        <a:rPr lang="en-US" sz="900" b="1" dirty="0" smtClean="0">
                          <a:solidFill>
                            <a:schemeClr val="bg1"/>
                          </a:solidFill>
                        </a:rPr>
                        <a:t>Core Issue</a:t>
                      </a:r>
                      <a:endParaRPr lang="en-US" sz="900" b="1"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864000">
                <a:tc>
                  <a:txBody>
                    <a:bodyPr/>
                    <a:lstStyle/>
                    <a:p>
                      <a:pPr marL="228600" marR="0" lvl="2" indent="-228600" algn="l" defTabSz="914400" rtl="0" eaLnBrk="1" fontAlgn="auto" latinLnBrk="0" hangingPunct="1">
                        <a:lnSpc>
                          <a:spcPct val="95000"/>
                        </a:lnSpc>
                        <a:spcBef>
                          <a:spcPts val="0"/>
                        </a:spcBef>
                        <a:spcAft>
                          <a:spcPts val="300"/>
                        </a:spcAft>
                        <a:buClrTx/>
                        <a:buSzTx/>
                        <a:buFont typeface="+mj-lt"/>
                        <a:buAutoNum type="arabicPeriod"/>
                        <a:tabLst>
                          <a:tab pos="176213" algn="l"/>
                        </a:tabLst>
                        <a:defRPr/>
                      </a:pPr>
                      <a:r>
                        <a:rPr lang="en-US" sz="900" b="1" kern="1200" dirty="0" smtClean="0">
                          <a:solidFill>
                            <a:schemeClr val="bg1"/>
                          </a:solidFill>
                          <a:latin typeface="+mn-lt"/>
                          <a:ea typeface="+mn-ea"/>
                          <a:cs typeface="+mn-cs"/>
                        </a:rPr>
                        <a:t>What is the level and the composition of net debt on effective date or closing?</a:t>
                      </a:r>
                      <a:br>
                        <a:rPr lang="en-US" sz="900" b="1" kern="1200" dirty="0" smtClean="0">
                          <a:solidFill>
                            <a:schemeClr val="bg1"/>
                          </a:solidFill>
                          <a:latin typeface="+mn-lt"/>
                          <a:ea typeface="+mn-ea"/>
                          <a:cs typeface="+mn-cs"/>
                        </a:rPr>
                      </a:br>
                      <a:r>
                        <a:rPr lang="en-US" sz="900" b="1" kern="1200" dirty="0" smtClean="0">
                          <a:solidFill>
                            <a:schemeClr val="bg1"/>
                          </a:solidFill>
                          <a:latin typeface="+mn-lt"/>
                          <a:ea typeface="+mn-ea"/>
                          <a:cs typeface="+mn-cs"/>
                        </a:rPr>
                        <a:t>How robust (“hard” or “soft” adjustments) are the identified debt like items?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bg1"/>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Determination of level of net debt is essential for the calculation of equity coming from enterprise value. In acquisitions the purchasing price is adjusted for </a:t>
                      </a:r>
                      <a:r>
                        <a:rPr kumimoji="0" lang="en-US" sz="900" b="1" i="0" u="none" strike="noStrike" kern="1200" cap="none" spc="0" normalizeH="0" baseline="0" dirty="0" smtClean="0">
                          <a:ln>
                            <a:noFill/>
                          </a:ln>
                          <a:solidFill>
                            <a:schemeClr val="bg1"/>
                          </a:solidFill>
                          <a:effectLst/>
                          <a:uLnTx/>
                          <a:uFillTx/>
                          <a:latin typeface="+mn-lt"/>
                          <a:ea typeface="+mn-ea"/>
                          <a:cs typeface="Arial" pitchFamily="34" charset="0"/>
                        </a:rPr>
                        <a:t>changes between effective date and closing. </a:t>
                      </a: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Exact definition of net debt is essential for SPA purposes (consideration of debt-like items?) </a:t>
                      </a:r>
                    </a:p>
                    <a:p>
                      <a:pPr marL="360000" marR="0" lvl="1" indent="-144000" algn="l" defTabSz="914400" rtl="0" eaLnBrk="1" fontAlgn="auto" latinLnBrk="0" hangingPunct="1">
                        <a:lnSpc>
                          <a:spcPct val="95000"/>
                        </a:lnSpc>
                        <a:spcBef>
                          <a:spcPts val="0"/>
                        </a:spcBef>
                        <a:spcAft>
                          <a:spcPts val="300"/>
                        </a:spcAft>
                        <a:buClr>
                          <a:schemeClr val="bg1"/>
                        </a:buClr>
                        <a:buSzPct val="100000"/>
                        <a:buFont typeface="Arial" panose="020B0604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Identification of interest-bearing items and classification of balance sheet items (bucket approach and "checklists").</a:t>
                      </a:r>
                    </a:p>
                    <a:p>
                      <a:pPr marL="360000" marR="0" lvl="1" indent="-144000" algn="l" defTabSz="914400" rtl="0" eaLnBrk="1" fontAlgn="auto" latinLnBrk="0" hangingPunct="1">
                        <a:lnSpc>
                          <a:spcPct val="95000"/>
                        </a:lnSpc>
                        <a:spcBef>
                          <a:spcPts val="0"/>
                        </a:spcBef>
                        <a:spcAft>
                          <a:spcPts val="300"/>
                        </a:spcAft>
                        <a:buClr>
                          <a:schemeClr val="bg1"/>
                        </a:buClr>
                        <a:buSzPct val="100000"/>
                        <a:buFont typeface="Arial" panose="020B0604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Identification and analysis of off-balance sheet financing instruments (e.g. factoring, leasing, etc.).</a:t>
                      </a:r>
                    </a:p>
                    <a:p>
                      <a:pPr marL="360000" marR="0" lvl="1" indent="-144000" algn="l" defTabSz="914400" rtl="0" eaLnBrk="1" fontAlgn="auto" latinLnBrk="0" hangingPunct="1">
                        <a:lnSpc>
                          <a:spcPct val="95000"/>
                        </a:lnSpc>
                        <a:spcBef>
                          <a:spcPts val="0"/>
                        </a:spcBef>
                        <a:spcAft>
                          <a:spcPts val="300"/>
                        </a:spcAft>
                        <a:buClr>
                          <a:schemeClr val="bg1"/>
                        </a:buClr>
                        <a:buSzPct val="100000"/>
                        <a:buFont typeface="Arial" panose="020B0604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Development of net debt and debt ratio over time.</a:t>
                      </a:r>
                    </a:p>
                    <a:p>
                      <a:pPr marL="360000" marR="0" lvl="1" indent="-144000" algn="l" defTabSz="914400" rtl="0" eaLnBrk="1" fontAlgn="auto" latinLnBrk="0" hangingPunct="1">
                        <a:lnSpc>
                          <a:spcPct val="95000"/>
                        </a:lnSpc>
                        <a:spcBef>
                          <a:spcPts val="0"/>
                        </a:spcBef>
                        <a:spcAft>
                          <a:spcPts val="300"/>
                        </a:spcAft>
                        <a:buClr>
                          <a:schemeClr val="bg1"/>
                        </a:buClr>
                        <a:buSzPct val="100000"/>
                        <a:buFont typeface="Arial" panose="020B0604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Analysis of accounting and valuation principles as well as check if interest rates are in line with market rates</a:t>
                      </a:r>
                    </a:p>
                    <a:p>
                      <a:pPr marL="360000" marR="0" lvl="1" indent="-144000" algn="l" defTabSz="914400" rtl="0" eaLnBrk="1" fontAlgn="auto" latinLnBrk="0" hangingPunct="1">
                        <a:lnSpc>
                          <a:spcPct val="95000"/>
                        </a:lnSpc>
                        <a:spcBef>
                          <a:spcPts val="0"/>
                        </a:spcBef>
                        <a:spcAft>
                          <a:spcPts val="300"/>
                        </a:spcAft>
                        <a:buClr>
                          <a:schemeClr val="bg1"/>
                        </a:buClr>
                        <a:buSzPct val="100000"/>
                        <a:buFont typeface="Arial" panose="020B0604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Determination of market value of debt elements</a:t>
                      </a:r>
                    </a:p>
                    <a:p>
                      <a:pPr marL="360000" marR="0" lvl="1" indent="-144000" algn="l" defTabSz="914400" rtl="0" eaLnBrk="1" fontAlgn="auto" latinLnBrk="0" hangingPunct="1">
                        <a:lnSpc>
                          <a:spcPct val="95000"/>
                        </a:lnSpc>
                        <a:spcBef>
                          <a:spcPts val="0"/>
                        </a:spcBef>
                        <a:spcAft>
                          <a:spcPts val="300"/>
                        </a:spcAft>
                        <a:buClr>
                          <a:schemeClr val="bg1"/>
                        </a:buClr>
                        <a:buSzPct val="100000"/>
                        <a:buFont typeface="Arial" panose="020B0604020202020204" pitchFamily="34" charset="0"/>
                        <a:buChar char="-"/>
                        <a:tabLst/>
                        <a:defRPr/>
                      </a:pPr>
                      <a:r>
                        <a:rPr kumimoji="0" lang="en-US" sz="900" b="0" i="0" u="none" strike="noStrike" kern="1200" cap="none" spc="0" normalizeH="0" baseline="0" dirty="0" smtClean="0">
                          <a:ln>
                            <a:noFill/>
                          </a:ln>
                          <a:solidFill>
                            <a:schemeClr val="bg1"/>
                          </a:solidFill>
                          <a:effectLst/>
                          <a:uLnTx/>
                          <a:uFillTx/>
                          <a:latin typeface="+mn-lt"/>
                          <a:ea typeface="+mn-ea"/>
                          <a:cs typeface="Arial" pitchFamily="34" charset="0"/>
                        </a:rPr>
                        <a:t>Determination of debt ratio (if necessary, industry comparison).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chemeClr val="bg1"/>
                          </a:solidFill>
                          <a:effectLst/>
                          <a:uLnTx/>
                          <a:uFillTx/>
                          <a:latin typeface="+mn-lt"/>
                          <a:ea typeface="+mn-ea"/>
                          <a:cs typeface="Arial" pitchFamily="34" charset="0"/>
                        </a:rPr>
                        <a:t>8-9, 12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r>
              <a:tr h="540000">
                <a:tc>
                  <a:txBody>
                    <a:bodyPr/>
                    <a:lstStyle/>
                    <a:p>
                      <a:pPr marL="176213" indent="-176213" algn="l" defTabSz="914400" rtl="0" eaLnBrk="1" latinLnBrk="0" hangingPunct="1">
                        <a:spcBef>
                          <a:spcPts val="200"/>
                        </a:spcBef>
                        <a:tabLst>
                          <a:tab pos="176213" algn="l"/>
                        </a:tabLst>
                      </a:pPr>
                      <a:r>
                        <a:rPr lang="en-US" sz="900" b="1" kern="1200" noProof="0" dirty="0" smtClean="0">
                          <a:solidFill>
                            <a:schemeClr val="tx2"/>
                          </a:solidFill>
                          <a:latin typeface="+mn-lt"/>
                          <a:ea typeface="+mn-ea"/>
                          <a:cs typeface="+mn-cs"/>
                        </a:rPr>
                        <a:t>2. 	Does the fair market value of financial debt differ (significantly)</a:t>
                      </a:r>
                      <a:r>
                        <a:rPr lang="en-US" sz="900" b="1" kern="1200" baseline="0" noProof="0" dirty="0" smtClean="0">
                          <a:solidFill>
                            <a:schemeClr val="tx2"/>
                          </a:solidFill>
                          <a:latin typeface="+mn-lt"/>
                          <a:ea typeface="+mn-ea"/>
                          <a:cs typeface="+mn-cs"/>
                        </a:rPr>
                        <a:t> from its book value </a:t>
                      </a:r>
                      <a:r>
                        <a:rPr lang="en-US" sz="900" b="0" kern="1200" noProof="0" dirty="0" smtClean="0">
                          <a:solidFill>
                            <a:schemeClr val="tx2"/>
                          </a:solidFill>
                          <a:latin typeface="+mn-lt"/>
                          <a:ea typeface="+mn-ea"/>
                          <a:cs typeface="+mn-cs"/>
                        </a:rPr>
                        <a:t>(e.g. for pensions;</a:t>
                      </a:r>
                      <a:r>
                        <a:rPr lang="en-US" sz="900" b="0" kern="1200" baseline="0" noProof="0" dirty="0" smtClean="0">
                          <a:solidFill>
                            <a:schemeClr val="tx2"/>
                          </a:solidFill>
                          <a:latin typeface="+mn-lt"/>
                          <a:ea typeface="+mn-ea"/>
                          <a:cs typeface="+mn-cs"/>
                        </a:rPr>
                        <a:t> loans and </a:t>
                      </a:r>
                      <a:r>
                        <a:rPr lang="en-US" sz="900" b="0" kern="1200" noProof="0" dirty="0" smtClean="0">
                          <a:solidFill>
                            <a:schemeClr val="tx2"/>
                          </a:solidFill>
                          <a:latin typeface="+mn-lt"/>
                          <a:ea typeface="+mn-ea"/>
                          <a:cs typeface="+mn-cs"/>
                        </a:rPr>
                        <a:t>bonds</a:t>
                      </a:r>
                      <a:r>
                        <a:rPr lang="en-US" sz="900" b="0" kern="1200" baseline="0" noProof="0" dirty="0" smtClean="0">
                          <a:solidFill>
                            <a:schemeClr val="tx2"/>
                          </a:solidFill>
                          <a:latin typeface="+mn-lt"/>
                          <a:ea typeface="+mn-ea"/>
                          <a:cs typeface="+mn-cs"/>
                        </a:rPr>
                        <a:t> carried at amortized cost, etc.</a:t>
                      </a:r>
                      <a:r>
                        <a:rPr lang="en-US" sz="900" b="0" kern="1200" noProof="0" dirty="0" smtClean="0">
                          <a:solidFill>
                            <a:schemeClr val="tx2"/>
                          </a:solidFill>
                          <a:latin typeface="+mn-lt"/>
                          <a:ea typeface="+mn-ea"/>
                          <a:cs typeface="+mn-cs"/>
                        </a:rPr>
                        <a:t>)?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accounting valuation versus market value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n/a</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64000">
                <a:tc>
                  <a:txBody>
                    <a:bodyPr/>
                    <a:lstStyle/>
                    <a:p>
                      <a:pPr marL="176213" marR="0" lvl="1" indent="-176213" algn="l" defTabSz="914400" rtl="0" eaLnBrk="1" fontAlgn="auto" latinLnBrk="0" hangingPunct="1">
                        <a:lnSpc>
                          <a:spcPct val="100000"/>
                        </a:lnSpc>
                        <a:spcBef>
                          <a:spcPts val="200"/>
                        </a:spcBef>
                        <a:spcAft>
                          <a:spcPts val="0"/>
                        </a:spcAft>
                        <a:buClrTx/>
                        <a:buSzTx/>
                        <a:buFontTx/>
                        <a:buNone/>
                        <a:tabLst>
                          <a:tab pos="176213" algn="l"/>
                        </a:tabLst>
                        <a:defRPr/>
                      </a:pPr>
                      <a:r>
                        <a:rPr lang="en-US" sz="900" b="1" kern="1200" noProof="0" dirty="0" smtClean="0">
                          <a:solidFill>
                            <a:schemeClr val="tx2"/>
                          </a:solidFill>
                          <a:latin typeface="+mn-lt"/>
                          <a:ea typeface="+mn-ea"/>
                          <a:cs typeface="+mn-cs"/>
                        </a:rPr>
                        <a:t>3. 	Is there</a:t>
                      </a:r>
                      <a:r>
                        <a:rPr lang="en-US" sz="900" b="1" kern="1200" baseline="0" noProof="0" dirty="0" smtClean="0">
                          <a:solidFill>
                            <a:schemeClr val="tx2"/>
                          </a:solidFill>
                          <a:latin typeface="+mn-lt"/>
                          <a:ea typeface="+mn-ea"/>
                          <a:cs typeface="+mn-cs"/>
                        </a:rPr>
                        <a:t> sufficient </a:t>
                      </a:r>
                      <a:r>
                        <a:rPr lang="en-US" sz="900" b="1" kern="1200" noProof="0" dirty="0" smtClean="0">
                          <a:solidFill>
                            <a:schemeClr val="tx2"/>
                          </a:solidFill>
                          <a:latin typeface="+mn-lt"/>
                          <a:ea typeface="+mn-ea"/>
                          <a:cs typeface="+mn-cs"/>
                        </a:rPr>
                        <a:t>headroom (available lines of credit) and/or room for additional borrowing and how much </a:t>
                      </a:r>
                      <a:r>
                        <a:rPr lang="en-US" sz="900" b="1" kern="1200" baseline="0" noProof="0" dirty="0" smtClean="0">
                          <a:solidFill>
                            <a:schemeClr val="tx2"/>
                          </a:solidFill>
                          <a:latin typeface="+mn-lt"/>
                          <a:ea typeface="+mn-ea"/>
                          <a:cs typeface="+mn-cs"/>
                        </a:rPr>
                        <a:t>(potential debt collateral not yet pledged</a:t>
                      </a:r>
                      <a:r>
                        <a:rPr lang="en-US" sz="900" b="1" kern="1200" noProof="0" dirty="0" smtClean="0">
                          <a:solidFill>
                            <a:schemeClr val="tx2"/>
                          </a:solidFill>
                          <a:latin typeface="+mn-lt"/>
                          <a:ea typeface="+mn-ea"/>
                          <a:cs typeface="+mn-cs"/>
                        </a:rPr>
                        <a:t>; debt to EBITDA ratio;</a:t>
                      </a:r>
                      <a:r>
                        <a:rPr lang="en-US" sz="900" b="1" kern="1200" baseline="0" noProof="0" dirty="0" smtClean="0">
                          <a:solidFill>
                            <a:schemeClr val="tx2"/>
                          </a:solidFill>
                          <a:latin typeface="+mn-lt"/>
                          <a:ea typeface="+mn-ea"/>
                          <a:cs typeface="+mn-cs"/>
                        </a:rPr>
                        <a:t> compliance with debt covenants</a:t>
                      </a:r>
                      <a:r>
                        <a:rPr lang="en-US" sz="900" b="1" kern="1200" noProof="0" dirty="0" smtClean="0">
                          <a:solidFill>
                            <a:schemeClr val="tx2"/>
                          </a:solidFill>
                          <a:latin typeface="+mn-lt"/>
                          <a:ea typeface="+mn-ea"/>
                          <a:cs typeface="+mn-cs"/>
                        </a:rPr>
                        <a:t>).</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Headroom analysis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Borrowing profile (with key terms and maturities)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Benchmarking of financial gearing </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9,10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2" name="Textfeld 1"/>
          <p:cNvSpPr txBox="1"/>
          <p:nvPr/>
        </p:nvSpPr>
        <p:spPr>
          <a:xfrm>
            <a:off x="483577" y="3191608"/>
            <a:ext cx="931984" cy="334108"/>
          </a:xfrm>
          <a:prstGeom prst="rect">
            <a:avLst/>
          </a:prstGeom>
          <a:noFill/>
        </p:spPr>
        <p:txBody>
          <a:bodyPr wrap="square" lIns="54610" tIns="54610" rIns="54610" bIns="54610" rtlCol="0">
            <a:noAutofit/>
          </a:bodyPr>
          <a:lstStyle/>
          <a:p>
            <a:pPr>
              <a:spcAft>
                <a:spcPts val="600"/>
              </a:spcAft>
            </a:pPr>
            <a:r>
              <a:rPr lang="en-US" sz="1000" b="1" dirty="0" smtClean="0">
                <a:solidFill>
                  <a:schemeClr val="accent5"/>
                </a:solidFill>
              </a:rPr>
              <a:t>360° CQ</a:t>
            </a:r>
          </a:p>
        </p:txBody>
      </p:sp>
    </p:spTree>
    <p:extLst>
      <p:ext uri="{BB962C8B-B14F-4D97-AF65-F5344CB8AC3E}">
        <p14:creationId xmlns:p14="http://schemas.microsoft.com/office/powerpoint/2010/main" val="25205166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Historical Analysis of Financial Indebtedness/Net debt </a:t>
            </a:r>
          </a:p>
        </p:txBody>
      </p:sp>
      <p:sp>
        <p:nvSpPr>
          <p:cNvPr id="4" name="Titel 3"/>
          <p:cNvSpPr>
            <a:spLocks noGrp="1"/>
          </p:cNvSpPr>
          <p:nvPr>
            <p:ph type="title"/>
          </p:nvPr>
        </p:nvSpPr>
        <p:spPr/>
        <p:txBody>
          <a:bodyPr/>
          <a:lstStyle/>
          <a:p>
            <a:r>
              <a:rPr lang="en-US" dirty="0" smtClean="0"/>
              <a:t>Core issue (2/2)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995249330"/>
              </p:ext>
            </p:extLst>
          </p:nvPr>
        </p:nvGraphicFramePr>
        <p:xfrm>
          <a:off x="488950" y="1422400"/>
          <a:ext cx="8928100" cy="2672640"/>
        </p:xfrm>
        <a:graphic>
          <a:graphicData uri="http://schemas.openxmlformats.org/drawingml/2006/table">
            <a:tbl>
              <a:tblPr firstRow="1" bandRow="1">
                <a:tableStyleId>{5C22544A-7EE6-4342-B048-85BDC9FD1C3A}</a:tableStyleId>
              </a:tblPr>
              <a:tblGrid>
                <a:gridCol w="2685073"/>
                <a:gridCol w="5665177"/>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864000">
                <a:tc>
                  <a:txBody>
                    <a:bodyPr/>
                    <a:lstStyle/>
                    <a:p>
                      <a:pPr marL="176213" marR="0" lvl="1" indent="-176213" algn="l" defTabSz="914400" rtl="0" eaLnBrk="1" fontAlgn="auto" latinLnBrk="0" hangingPunct="1">
                        <a:lnSpc>
                          <a:spcPct val="100000"/>
                        </a:lnSpc>
                        <a:spcBef>
                          <a:spcPts val="200"/>
                        </a:spcBef>
                        <a:spcAft>
                          <a:spcPts val="0"/>
                        </a:spcAft>
                        <a:buClrTx/>
                        <a:buSzTx/>
                        <a:buFontTx/>
                        <a:buNone/>
                        <a:tabLst>
                          <a:tab pos="176213" algn="l"/>
                        </a:tabLst>
                        <a:defRPr/>
                      </a:pPr>
                      <a:r>
                        <a:rPr lang="en-US" sz="900" b="1" kern="1200" noProof="0" dirty="0" smtClean="0">
                          <a:solidFill>
                            <a:schemeClr val="tx2"/>
                          </a:solidFill>
                          <a:latin typeface="+mn-lt"/>
                          <a:ea typeface="+mn-ea"/>
                          <a:cs typeface="+mn-cs"/>
                        </a:rPr>
                        <a:t>4. 	To what extent are financing elements such as leasing and factoring already used (incl. sale &amp; leaseback, ABS structures, etc.) and how has this impacted the balance sheet and the P&amp;L?</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financing instruments applied and respective balance sheet and P&amp;L implications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Benchmarking versus peers (e.g. percentage of leased versus own fleet for airlines, shipping or trucking companies)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n/a</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176213" marR="0" lvl="1" indent="-176213" algn="l" defTabSz="914400" rtl="0" eaLnBrk="1" fontAlgn="auto" latinLnBrk="0" hangingPunct="1">
                        <a:lnSpc>
                          <a:spcPct val="100000"/>
                        </a:lnSpc>
                        <a:spcBef>
                          <a:spcPts val="200"/>
                        </a:spcBef>
                        <a:spcAft>
                          <a:spcPts val="0"/>
                        </a:spcAft>
                        <a:buClrTx/>
                        <a:buSzTx/>
                        <a:buFontTx/>
                        <a:buNone/>
                        <a:tabLst>
                          <a:tab pos="176213" algn="l"/>
                        </a:tabLst>
                        <a:defRPr/>
                      </a:pPr>
                      <a:r>
                        <a:rPr lang="en-US" sz="900" b="1" kern="1200" noProof="0" dirty="0" smtClean="0">
                          <a:solidFill>
                            <a:schemeClr val="tx2"/>
                          </a:solidFill>
                          <a:latin typeface="+mn-lt"/>
                          <a:ea typeface="+mn-ea"/>
                          <a:cs typeface="+mn-cs"/>
                        </a:rPr>
                        <a:t>5. 	Is </a:t>
                      </a:r>
                      <a:r>
                        <a:rPr lang="en-US" sz="900" b="1" kern="1200" baseline="0" noProof="0" dirty="0" smtClean="0">
                          <a:solidFill>
                            <a:schemeClr val="tx2"/>
                          </a:solidFill>
                          <a:latin typeface="+mn-lt"/>
                          <a:ea typeface="+mn-ea"/>
                          <a:cs typeface="+mn-cs"/>
                        </a:rPr>
                        <a:t>short and mid-term liquidity </a:t>
                      </a:r>
                      <a:r>
                        <a:rPr lang="en-US" sz="900" b="1" kern="1200" noProof="0" dirty="0" smtClean="0">
                          <a:solidFill>
                            <a:schemeClr val="tx2"/>
                          </a:solidFill>
                          <a:latin typeface="+mn-lt"/>
                          <a:ea typeface="+mn-ea"/>
                          <a:cs typeface="+mn-cs"/>
                        </a:rPr>
                        <a:t>sufficient for the business</a:t>
                      </a:r>
                      <a:r>
                        <a:rPr lang="en-US" sz="900" b="1" kern="1200" baseline="0" noProof="0" dirty="0" smtClean="0">
                          <a:solidFill>
                            <a:schemeClr val="tx2"/>
                          </a:solidFill>
                          <a:latin typeface="+mn-lt"/>
                          <a:ea typeface="+mn-ea"/>
                          <a:cs typeface="+mn-cs"/>
                        </a:rPr>
                        <a:t> (to cover monthly or intra-month working capital fluctuation, capex and other significant payments</a:t>
                      </a:r>
                      <a:r>
                        <a:rPr lang="en-US" sz="900" b="1" kern="1200" noProof="0" dirty="0" smtClean="0">
                          <a:solidFill>
                            <a:schemeClr val="tx2"/>
                          </a:solidFill>
                          <a:latin typeface="+mn-lt"/>
                          <a:ea typeface="+mn-ea"/>
                          <a:cs typeface="+mn-cs"/>
                        </a:rPr>
                        <a:t>)?</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Analyses under 3.) above combined with analysis of:</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Historical seasonality of liquidity; and</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Specific capital/financing requirements in the business plan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64000">
                <a:tc>
                  <a:txBody>
                    <a:bodyPr/>
                    <a:lstStyle/>
                    <a:p>
                      <a:pPr marL="176213" marR="0" lvl="1" indent="-176213" algn="l" defTabSz="914400" rtl="0" eaLnBrk="1" fontAlgn="auto" latinLnBrk="0" hangingPunct="1">
                        <a:lnSpc>
                          <a:spcPct val="100000"/>
                        </a:lnSpc>
                        <a:spcBef>
                          <a:spcPts val="200"/>
                        </a:spcBef>
                        <a:spcAft>
                          <a:spcPts val="0"/>
                        </a:spcAft>
                        <a:buClrTx/>
                        <a:buSzTx/>
                        <a:buFontTx/>
                        <a:buNone/>
                        <a:tabLst>
                          <a:tab pos="176213" algn="l"/>
                        </a:tabLst>
                        <a:defRPr/>
                      </a:pPr>
                      <a:r>
                        <a:rPr lang="en-US" sz="900" b="1" kern="1200" noProof="0" dirty="0" smtClean="0">
                          <a:solidFill>
                            <a:schemeClr val="tx2"/>
                          </a:solidFill>
                          <a:latin typeface="+mn-lt"/>
                          <a:ea typeface="+mn-ea"/>
                          <a:cs typeface="+mn-cs"/>
                        </a:rPr>
                        <a:t>6. 	Are there constraints</a:t>
                      </a:r>
                      <a:r>
                        <a:rPr lang="en-US" sz="900" b="1" kern="1200" baseline="0" noProof="0" dirty="0" smtClean="0">
                          <a:solidFill>
                            <a:schemeClr val="tx2"/>
                          </a:solidFill>
                          <a:latin typeface="+mn-lt"/>
                          <a:ea typeface="+mn-ea"/>
                          <a:cs typeface="+mn-cs"/>
                        </a:rPr>
                        <a:t> regarding the </a:t>
                      </a:r>
                      <a:r>
                        <a:rPr lang="en-US" sz="900" b="1" kern="1200" noProof="0" dirty="0" smtClean="0">
                          <a:solidFill>
                            <a:schemeClr val="tx2"/>
                          </a:solidFill>
                          <a:latin typeface="+mn-lt"/>
                          <a:ea typeface="+mn-ea"/>
                          <a:cs typeface="+mn-cs"/>
                        </a:rPr>
                        <a:t>future</a:t>
                      </a:r>
                      <a:r>
                        <a:rPr lang="en-US" sz="900" b="1" kern="1200" baseline="0" noProof="0" dirty="0" smtClean="0">
                          <a:solidFill>
                            <a:schemeClr val="tx2"/>
                          </a:solidFill>
                          <a:latin typeface="+mn-lt"/>
                          <a:ea typeface="+mn-ea"/>
                          <a:cs typeface="+mn-cs"/>
                        </a:rPr>
                        <a:t> development from the existing financing structure </a:t>
                      </a:r>
                      <a:r>
                        <a:rPr lang="en-US" sz="900" b="1" kern="1200" noProof="0" dirty="0" smtClean="0">
                          <a:solidFill>
                            <a:schemeClr val="tx2"/>
                          </a:solidFill>
                          <a:latin typeface="+mn-lt"/>
                          <a:ea typeface="+mn-ea"/>
                          <a:cs typeface="+mn-cs"/>
                        </a:rPr>
                        <a:t>(e.g. covenants, change of control clauses, larger credit payments due).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(Detailed) borrowing profile (with key terms and maturities)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Potential covenants preventing the payment of dividends post acquisition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10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custDataLst>
              <p:tags r:id="rId1"/>
            </p:custDataLst>
          </p:nvPr>
        </p:nvPicPr>
        <p:blipFill>
          <a:blip r:embed="rId8"/>
          <a:stretch>
            <a:fillRect/>
          </a:stretch>
        </p:blipFill>
        <p:spPr>
          <a:xfrm>
            <a:off x="2449960" y="1422400"/>
            <a:ext cx="3419738" cy="3303655"/>
          </a:xfrm>
          <a:prstGeom prst="rect">
            <a:avLst/>
          </a:prstGeom>
        </p:spPr>
      </p:pic>
      <p:sp>
        <p:nvSpPr>
          <p:cNvPr id="44" name="Rounded Rectangle 2"/>
          <p:cNvSpPr/>
          <p:nvPr>
            <p:custDataLst>
              <p:tags r:id="rId2"/>
            </p:custDataLst>
          </p:nvPr>
        </p:nvSpPr>
        <p:spPr>
          <a:xfrm rot="5400000">
            <a:off x="5523479" y="4388011"/>
            <a:ext cx="268800" cy="409388"/>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6" name="Textplatzhalter 5"/>
          <p:cNvSpPr>
            <a:spLocks noGrp="1"/>
          </p:cNvSpPr>
          <p:nvPr>
            <p:ph type="body" sz="quarter" idx="10"/>
          </p:nvPr>
        </p:nvSpPr>
        <p:spPr/>
        <p:txBody>
          <a:bodyPr/>
          <a:lstStyle/>
          <a:p>
            <a:r>
              <a:rPr lang="en-US" dirty="0" smtClean="0"/>
              <a:t>Net financial debt per December '15 was €1.8 million (after “Net Cash” position in prior years).</a:t>
            </a:r>
          </a:p>
          <a:p>
            <a:r>
              <a:rPr lang="en-US" dirty="0" smtClean="0"/>
              <a:t>Additional debt-like items identified in the balance sheet increase net debt by only €0.1 million.</a:t>
            </a:r>
          </a:p>
          <a:p>
            <a:r>
              <a:rPr lang="en-US" dirty="0" smtClean="0"/>
              <a:t>The most important off balance sheet item to be considered when forming a view on financing requirements are bank bonds of €2.8 million.</a:t>
            </a:r>
          </a:p>
          <a:p>
            <a:r>
              <a:rPr lang="en-US" dirty="0" smtClean="0"/>
              <a:t>As shown in Appendix XX.1 credit lines are with one bank only and will expire soon. Management is currently negotiating prolongation, but has not presented alternative solutions to avoid insolvency should these negotiations fail.</a:t>
            </a:r>
            <a:endParaRPr lang="en-US" dirty="0"/>
          </a:p>
        </p:txBody>
      </p:sp>
      <p:sp>
        <p:nvSpPr>
          <p:cNvPr id="5" name="Titel 4"/>
          <p:cNvSpPr>
            <a:spLocks noGrp="1"/>
          </p:cNvSpPr>
          <p:nvPr>
            <p:ph type="title"/>
          </p:nvPr>
        </p:nvSpPr>
        <p:spPr/>
        <p:txBody>
          <a:bodyPr/>
          <a:lstStyle/>
          <a:p>
            <a:r>
              <a:rPr lang="en-US" dirty="0" smtClean="0"/>
              <a:t>Sample net debt analysis (1/2) – Amount and definition of net debt</a:t>
            </a:r>
            <a:endParaRPr lang="en-US" dirty="0"/>
          </a:p>
        </p:txBody>
      </p:sp>
      <p:sp>
        <p:nvSpPr>
          <p:cNvPr id="3" name="Textplatzhalter 2"/>
          <p:cNvSpPr>
            <a:spLocks noGrp="1"/>
          </p:cNvSpPr>
          <p:nvPr>
            <p:ph type="body" sz="quarter" idx="13"/>
          </p:nvPr>
        </p:nvSpPr>
        <p:spPr/>
        <p:txBody>
          <a:bodyPr/>
          <a:lstStyle/>
          <a:p>
            <a:r>
              <a:rPr lang="en-US" dirty="0"/>
              <a:t>Historical Analysis of Financial Indebtedness/Net debt </a:t>
            </a:r>
          </a:p>
        </p:txBody>
      </p:sp>
      <p:sp>
        <p:nvSpPr>
          <p:cNvPr id="20" name="Rectangle 4"/>
          <p:cNvSpPr>
            <a:spLocks noChangeArrowheads="1"/>
          </p:cNvSpPr>
          <p:nvPr>
            <p:custDataLst>
              <p:tags r:id="rId3"/>
            </p:custDataLst>
          </p:nvPr>
        </p:nvSpPr>
        <p:spPr bwMode="auto">
          <a:xfrm>
            <a:off x="4236721" y="5128260"/>
            <a:ext cx="1606868" cy="29525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marL="0" lvl="2" algn="ctr" defTabSz="762000" eaLnBrk="0" hangingPunct="0">
              <a:lnSpc>
                <a:spcPct val="90000"/>
              </a:lnSpc>
            </a:pPr>
            <a:r>
              <a:rPr lang="en-US" sz="700" dirty="0">
                <a:solidFill>
                  <a:schemeClr val="bg1"/>
                </a:solidFill>
              </a:rPr>
              <a:t>To be discussed what level of debt to EBITDA banks are willing to accept.</a:t>
            </a:r>
          </a:p>
        </p:txBody>
      </p:sp>
      <p:cxnSp>
        <p:nvCxnSpPr>
          <p:cNvPr id="21" name="Gewinkelte Verbindung 20"/>
          <p:cNvCxnSpPr>
            <a:endCxn id="44" idx="3"/>
          </p:cNvCxnSpPr>
          <p:nvPr/>
        </p:nvCxnSpPr>
        <p:spPr>
          <a:xfrm rot="5400000" flipH="1" flipV="1">
            <a:off x="5029222" y="4728881"/>
            <a:ext cx="630433" cy="626882"/>
          </a:xfrm>
          <a:prstGeom prst="bentConnector3">
            <a:avLst>
              <a:gd name="adj1" fmla="val 50000"/>
            </a:avLst>
          </a:prstGeom>
          <a:ln w="6350">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18" name="Rectangle 4"/>
          <p:cNvSpPr>
            <a:spLocks noChangeArrowheads="1"/>
          </p:cNvSpPr>
          <p:nvPr>
            <p:custDataLst>
              <p:tags r:id="rId4"/>
            </p:custDataLst>
          </p:nvPr>
        </p:nvSpPr>
        <p:spPr bwMode="auto">
          <a:xfrm>
            <a:off x="2457020" y="5683249"/>
            <a:ext cx="3386568" cy="337745"/>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dirty="0">
                <a:solidFill>
                  <a:schemeClr val="bg1"/>
                </a:solidFill>
              </a:rPr>
              <a:t>Note: 	With a </a:t>
            </a:r>
            <a:r>
              <a:rPr lang="en-US" sz="800" dirty="0" smtClean="0">
                <a:solidFill>
                  <a:schemeClr val="bg1"/>
                </a:solidFill>
              </a:rPr>
              <a:t>debt/EBITDA </a:t>
            </a:r>
            <a:r>
              <a:rPr lang="en-US" sz="800" dirty="0">
                <a:solidFill>
                  <a:schemeClr val="bg1"/>
                </a:solidFill>
              </a:rPr>
              <a:t>ratio &gt; 3-3.5 it is recommended to consult the Debt Advisory Team in Corporate Finance M&amp;A </a:t>
            </a:r>
          </a:p>
        </p:txBody>
      </p:sp>
      <p:sp>
        <p:nvSpPr>
          <p:cNvPr id="2" name="Textplatzhalter 1"/>
          <p:cNvSpPr>
            <a:spLocks noGrp="1"/>
          </p:cNvSpPr>
          <p:nvPr>
            <p:ph type="body" sz="quarter" idx="12"/>
          </p:nvPr>
        </p:nvSpPr>
        <p:spPr>
          <a:xfrm>
            <a:off x="6028689" y="1422400"/>
            <a:ext cx="3508417" cy="4604400"/>
          </a:xfrm>
        </p:spPr>
        <p:txBody>
          <a:bodyPr/>
          <a:lstStyle/>
          <a:p>
            <a:r>
              <a:rPr lang="en-US" dirty="0" smtClean="0"/>
              <a:t>Net financial debt</a:t>
            </a:r>
          </a:p>
          <a:p>
            <a:pPr lvl="2"/>
            <a:r>
              <a:rPr lang="en-US" dirty="0" smtClean="0"/>
              <a:t>Net financial debt position increased following the focus on the stationary installations business as these have longer completion times and higher financing requirements than the ABC business.</a:t>
            </a:r>
          </a:p>
          <a:p>
            <a:pPr lvl="3">
              <a:buFont typeface="+mj-lt"/>
              <a:buAutoNum type="arabicPeriod"/>
            </a:pPr>
            <a:r>
              <a:rPr lang="en-US" dirty="0" smtClean="0"/>
              <a:t>Currently, two credit lines are in place at XXX bank with an amount of €3.5 million , respectively €4.65 (earmarked for project financing). At 31 December 2015, an amount of 2.5 million was utilized. Both facilities expire at the end of September 2016. Prolongation of the contracts is currently negotiated with XXX bank and management expects continuation. An overview of bank loans is presented in appendix 8.</a:t>
            </a:r>
          </a:p>
          <a:p>
            <a:pPr lvl="2"/>
            <a:r>
              <a:rPr lang="en-US" dirty="0" smtClean="0"/>
              <a:t>Management indicated that there is currently limited intra-year headroom in credit lines. Details in respect of historical credit line availabilities and headroom are outstanding.</a:t>
            </a:r>
          </a:p>
          <a:p>
            <a:pPr lvl="0">
              <a:defRPr/>
            </a:pPr>
            <a:r>
              <a:rPr lang="en-US" dirty="0" smtClean="0"/>
              <a:t>Debt- like items</a:t>
            </a:r>
          </a:p>
          <a:p>
            <a:pPr lvl="3">
              <a:buFont typeface="+mj-lt"/>
              <a:buAutoNum type="arabicPeriod" startAt="2"/>
              <a:defRPr/>
            </a:pPr>
            <a:r>
              <a:rPr lang="en-US" dirty="0" smtClean="0"/>
              <a:t>Receivables from affiliated companies relate to loan receivables from shareholders and dividends outstanding from subsidiaries. Information with regard to the recoverability of such receivables is outstanding. We regard these financial receivables as a reduction to net dent.</a:t>
            </a:r>
          </a:p>
          <a:p>
            <a:pPr lvl="3">
              <a:buFont typeface="+mj-lt"/>
              <a:buAutoNum type="arabicPeriod" startAt="2"/>
              <a:defRPr/>
            </a:pPr>
            <a:r>
              <a:rPr lang="en-US" dirty="0" smtClean="0"/>
              <a:t>Liabilities to affiliated companies relate to financing and we thus regard these debt-like.</a:t>
            </a:r>
          </a:p>
          <a:p>
            <a:pPr lvl="3">
              <a:buFont typeface="+mj-lt"/>
              <a:buAutoNum type="arabicPeriod" startAt="2"/>
              <a:defRPr/>
            </a:pPr>
            <a:r>
              <a:rPr lang="en-US" dirty="0" smtClean="0"/>
              <a:t>Tax accruals are income tax related and as such are payable by a potential purchaser unless the Seller provides coverage through tax indemnity.</a:t>
            </a:r>
          </a:p>
          <a:p>
            <a:pPr lvl="3">
              <a:buFont typeface="+mj-lt"/>
              <a:buAutoNum type="arabicPeriod" startAt="2"/>
              <a:defRPr/>
            </a:pPr>
            <a:r>
              <a:rPr lang="en-US" dirty="0" smtClean="0"/>
              <a:t>The provision for severance pay at year end 2015 was recorded in the context of redundancies as part of a social plan. The compensation has been contractually agreed and represents a certain cash outflow. </a:t>
            </a:r>
          </a:p>
          <a:p>
            <a:pPr lvl="2"/>
            <a:endParaRPr lang="en-US" dirty="0" smtClean="0"/>
          </a:p>
          <a:p>
            <a:endParaRPr lang="en-US" dirty="0"/>
          </a:p>
        </p:txBody>
      </p:sp>
      <p:sp>
        <p:nvSpPr>
          <p:cNvPr id="22" name="Text Box 8"/>
          <p:cNvSpPr txBox="1">
            <a:spLocks noChangeArrowheads="1"/>
          </p:cNvSpPr>
          <p:nvPr>
            <p:custDataLst>
              <p:tags r:id="rId5"/>
            </p:custDataLst>
          </p:nvPr>
        </p:nvSpPr>
        <p:spPr bwMode="gray">
          <a:xfrm>
            <a:off x="2441272" y="4764458"/>
            <a:ext cx="3397250" cy="184666"/>
          </a:xfrm>
          <a:prstGeom prst="rect">
            <a:avLst/>
          </a:prstGeom>
          <a:noFill/>
          <a:ln w="6350">
            <a:noFill/>
            <a:miter lim="800000"/>
            <a:headEnd type="none" w="sm" len="sm"/>
            <a:tailEnd type="none" w="sm" len="sm"/>
          </a:ln>
          <a:effectLst/>
        </p:spPr>
        <p:txBody>
          <a:bodyPr wrap="square" lIns="0" tIns="0" rIns="0" bIns="0" anchor="b">
            <a:spAutoFit/>
          </a:bodyPr>
          <a:lstStyle/>
          <a:p>
            <a:pPr marL="361950" indent="-361950" defTabSz="762000" eaLnBrk="0" hangingPunct="0">
              <a:spcBef>
                <a:spcPts val="200"/>
              </a:spcBef>
              <a:tabLst>
                <a:tab pos="355600" algn="l"/>
              </a:tabLst>
            </a:pPr>
            <a:r>
              <a:rPr lang="en-US" sz="600" dirty="0" smtClean="0">
                <a:latin typeface="Arial"/>
                <a:cs typeface="Arial" pitchFamily="34" charset="0"/>
              </a:rPr>
              <a:t>Source:	</a:t>
            </a:r>
            <a:r>
              <a:rPr lang="en-US" sz="600" dirty="0" smtClean="0">
                <a:cs typeface="Arial" pitchFamily="34" charset="0"/>
              </a:rPr>
              <a:t> Annual reports 2010 and 2011; Draft annual report 2012; management information; </a:t>
            </a:r>
            <a:br>
              <a:rPr lang="en-US" sz="600" dirty="0" smtClean="0">
                <a:cs typeface="Arial" pitchFamily="34" charset="0"/>
              </a:rPr>
            </a:br>
            <a:r>
              <a:rPr lang="en-US" sz="600" dirty="0" smtClean="0">
                <a:cs typeface="Arial" pitchFamily="34" charset="0"/>
              </a:rPr>
              <a:t>KPMG analysis</a:t>
            </a:r>
            <a:endParaRPr lang="en-US" sz="600" dirty="0">
              <a:latin typeface="Arial"/>
              <a:cs typeface="Arial" pitchFamily="34" charset="0"/>
            </a:endParaRPr>
          </a:p>
        </p:txBody>
      </p:sp>
      <p:pic>
        <p:nvPicPr>
          <p:cNvPr id="9" name="Grafik 8"/>
          <p:cNvPicPr>
            <a:picLocks noChangeAspect="1"/>
          </p:cNvPicPr>
          <p:nvPr>
            <p:custDataLst>
              <p:tags r:id="rId6"/>
            </p:custDataLst>
          </p:nvPr>
        </p:nvPicPr>
        <p:blipFill>
          <a:blip r:embed="rId9"/>
          <a:stretch>
            <a:fillRect/>
          </a:stretch>
        </p:blipFill>
        <p:spPr>
          <a:xfrm>
            <a:off x="-2543969" y="1422400"/>
            <a:ext cx="1950889" cy="2225233"/>
          </a:xfrm>
          <a:prstGeom prst="rect">
            <a:avLst/>
          </a:prstGeom>
        </p:spPr>
      </p:pic>
    </p:spTree>
    <p:extLst>
      <p:ext uri="{BB962C8B-B14F-4D97-AF65-F5344CB8AC3E}">
        <p14:creationId xmlns:p14="http://schemas.microsoft.com/office/powerpoint/2010/main" val="32055355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[Note: The core issue "How high is the net debt on the effective date and how is it comprised?” is answered with the tabular presentation. The description of the individual items can seldom be summarized in a core statement; it is, however, depending on the customer situation, important especially for the SPA negotiating team, but also for the corresponding balance sheet planning.</a:t>
            </a:r>
          </a:p>
          <a:p>
            <a:r>
              <a:rPr lang="en-US" dirty="0" smtClean="0"/>
              <a:t>Whether only especially significant debt items are commented on or even the entire description is shifted to the appendix depends on the customer's wishes.]</a:t>
            </a:r>
            <a:endParaRPr lang="en-US" dirty="0"/>
          </a:p>
        </p:txBody>
      </p:sp>
      <p:sp>
        <p:nvSpPr>
          <p:cNvPr id="5" name="Titel 4"/>
          <p:cNvSpPr>
            <a:spLocks noGrp="1"/>
          </p:cNvSpPr>
          <p:nvPr>
            <p:ph type="title"/>
          </p:nvPr>
        </p:nvSpPr>
        <p:spPr/>
        <p:txBody>
          <a:bodyPr/>
          <a:lstStyle/>
          <a:p>
            <a:r>
              <a:rPr lang="en-US" dirty="0" smtClean="0"/>
              <a:t>Sample net debt analysis (2/2) – Amount and definition of net debt</a:t>
            </a:r>
            <a:endParaRPr lang="en-US" dirty="0"/>
          </a:p>
        </p:txBody>
      </p:sp>
      <p:sp>
        <p:nvSpPr>
          <p:cNvPr id="3" name="Textplatzhalter 2"/>
          <p:cNvSpPr>
            <a:spLocks noGrp="1"/>
          </p:cNvSpPr>
          <p:nvPr>
            <p:ph type="body" sz="quarter" idx="13"/>
          </p:nvPr>
        </p:nvSpPr>
        <p:spPr/>
        <p:txBody>
          <a:bodyPr/>
          <a:lstStyle/>
          <a:p>
            <a:r>
              <a:rPr lang="en-US" dirty="0"/>
              <a:t>Historical Analysis of Financial Indebtedness/Net debt </a:t>
            </a:r>
          </a:p>
        </p:txBody>
      </p:sp>
      <p:sp>
        <p:nvSpPr>
          <p:cNvPr id="2" name="Textplatzhalter 1"/>
          <p:cNvSpPr>
            <a:spLocks noGrp="1"/>
          </p:cNvSpPr>
          <p:nvPr>
            <p:ph type="body" sz="quarter" idx="12"/>
          </p:nvPr>
        </p:nvSpPr>
        <p:spPr>
          <a:xfrm>
            <a:off x="2446338" y="1422400"/>
            <a:ext cx="6984352" cy="4604400"/>
          </a:xfrm>
        </p:spPr>
        <p:txBody>
          <a:bodyPr/>
          <a:lstStyle/>
          <a:p>
            <a:r>
              <a:rPr lang="en-US" dirty="0" smtClean="0"/>
              <a:t>Other items consideration</a:t>
            </a:r>
          </a:p>
          <a:p>
            <a:pPr marL="216000" lvl="3" indent="-216000">
              <a:buFont typeface="+mj-lt"/>
              <a:buAutoNum type="arabicPeriod" startAt="6"/>
            </a:pPr>
            <a:r>
              <a:rPr lang="en-US" dirty="0" smtClean="0"/>
              <a:t>The credit lines at XXX bank are pledged with a time deposit of €250,000. As such, this balance represents trapped cash and reduces available liquidity. However, in our view it does not increase net debt, as from a commercial point of view it would also reduce the outstanding bank loan amount.</a:t>
            </a:r>
          </a:p>
          <a:p>
            <a:pPr marL="216000" lvl="3" indent="-216000">
              <a:buFont typeface="+mj-lt"/>
              <a:buAutoNum type="arabicPeriod" startAt="6"/>
            </a:pPr>
            <a:r>
              <a:rPr lang="en-US" dirty="0" smtClean="0"/>
              <a:t>Bank bonds as per 31 December 2015 include performance bonds, warranty bonds and advance payment bonds, which are required by many large customers. The provision of bid bonds for tenders was required only once in the past. For an overview on outstanding bank bonds as per 12 September 2016 please refer to Appendix XXX. As these bank bonds reduce the available credit line (same as a loan), they need to be considered when forming a view on net debt and required financing. However, if Target does not default under its customer contracts, these bonds will not lead to a cash outflow (unlike a bank loan). </a:t>
            </a:r>
          </a:p>
          <a:p>
            <a:pPr marL="216000" lvl="3" indent="-216000">
              <a:buFont typeface="+mj-lt"/>
              <a:buAutoNum type="arabicPeriod" startAt="6"/>
            </a:pPr>
            <a:r>
              <a:rPr lang="en-US" dirty="0" smtClean="0"/>
              <a:t>Advance payments received from customers generally need to be supported with bank bonds. XXX bank requires 20% cash collateral to be provided for respective bank bonds (for advance payment bonds only). Such balances represent trapped cash. From the overview of bank bonds as per 12 September 2016 (see Appendix XXX) we understand that such amounts are minor, as total outstanding advance payment guarantees were €13,500 only.</a:t>
            </a:r>
          </a:p>
          <a:p>
            <a:pPr marL="216000" lvl="3" indent="-216000">
              <a:buFont typeface="+mj-lt"/>
              <a:buAutoNum type="arabicPeriod" startAt="6"/>
            </a:pPr>
            <a:r>
              <a:rPr lang="en-US" dirty="0" smtClean="0"/>
              <a:t>Future lease commitments largely relate to vehicles and machinery. An amount of €203,000 is due in 2013, and a cumulative amount of €321,000 in the years 2017 to 2020. The significant reduction of liabilities from 2013 to 2014 reflects the acquisition of the premises in XXX which were previously rented. Accounting for these leases as finance leases would result in a lease liability which could be considered debt. However, in that case lease expenses would then be “moved to below EBITDA”.</a:t>
            </a:r>
          </a:p>
          <a:p>
            <a:pPr marL="216000" lvl="3" indent="-216000">
              <a:buFont typeface="+mj-lt"/>
              <a:buAutoNum type="arabicPeriod" startAt="6"/>
            </a:pPr>
            <a:r>
              <a:rPr lang="en-US" dirty="0" smtClean="0"/>
              <a:t>Litigation risk primarily relates to the dispute with customer XXX. In February 2016, the company initiated legal proceedings against XXX. The subject matter is the collection of two installations produced (still stored on site) and invoiced in 2017 for an offshore wind power generator, as well as the payment of the residual receivable of €74,000. Both was refused by XXX, claiming deficiency of the installations. In March 2016, XXX claimed withdrawal from the contract (total value: €1.476,000) and reimbursement of instalments already paid (€1.402,000). According to management the deficiency claims merely represent an pretext for the non-acceptance of the two installations, as the related offshore project was not completed and the installations are no longer needed. A provision for related risks was not recorded and receivables were not written-down in the annual accounts for 2015. The auditor concurs with management’s risk assessment of the issue as remote. The exposure could also be covered by an indemnity offered by the Seller. The amount presented in the net debt overview represents a maximum risk.</a:t>
            </a:r>
          </a:p>
          <a:p>
            <a:pPr marL="216000" lvl="3" indent="-216000">
              <a:buFont typeface="+mj-lt"/>
              <a:buAutoNum type="arabicPeriod" startAt="6"/>
            </a:pPr>
            <a:r>
              <a:rPr lang="en-US" dirty="0" smtClean="0"/>
              <a:t>The company has provided guarantees for the securitization of loans drawn by a subsidiary. We understand from discussion with management that all such guarantees have been replaced or cancelled by the end of August 2016. </a:t>
            </a:r>
            <a:endParaRPr lang="en-US" dirty="0"/>
          </a:p>
        </p:txBody>
      </p:sp>
    </p:spTree>
    <p:extLst>
      <p:ext uri="{BB962C8B-B14F-4D97-AF65-F5344CB8AC3E}">
        <p14:creationId xmlns:p14="http://schemas.microsoft.com/office/powerpoint/2010/main" val="3447516445"/>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headroom!headroom Chart 90"/>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FASFONT" val="Univers55"/>
</p:tagLst>
</file>

<file path=ppt/tags/tag13.xml><?xml version="1.0" encoding="utf-8"?>
<p:tagLst xmlns:a="http://schemas.openxmlformats.org/drawingml/2006/main" xmlns:r="http://schemas.openxmlformats.org/officeDocument/2006/relationships" xmlns:p="http://schemas.openxmlformats.org/presentationml/2006/main">
  <p:tag name="FASFONT" val="Univers55"/>
</p:tagLst>
</file>

<file path=ppt/tags/tag14.xml><?xml version="1.0" encoding="utf-8"?>
<p:tagLst xmlns:a="http://schemas.openxmlformats.org/drawingml/2006/main" xmlns:r="http://schemas.openxmlformats.org/officeDocument/2006/relationships" xmlns:p="http://schemas.openxmlformats.org/presentationml/2006/main">
  <p:tag name="FASFONT" val="Univers55"/>
</p:tagLst>
</file>

<file path=ppt/tags/tag15.xml><?xml version="1.0" encoding="utf-8"?>
<p:tagLst xmlns:a="http://schemas.openxmlformats.org/drawingml/2006/main" xmlns:r="http://schemas.openxmlformats.org/officeDocument/2006/relationships" xmlns:p="http://schemas.openxmlformats.org/presentationml/2006/main">
  <p:tag name="FASFONT" val="Univers55"/>
</p:tagLst>
</file>

<file path=ppt/tags/tag1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Debt!$B$3:$H$27"/>
</p:tagLst>
</file>

<file path=ppt/tags/tag1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8.xml><?xml version="1.0" encoding="utf-8"?>
<p:tagLst xmlns:a="http://schemas.openxmlformats.org/drawingml/2006/main" xmlns:r="http://schemas.openxmlformats.org/officeDocument/2006/relationships" xmlns:p="http://schemas.openxmlformats.org/presentationml/2006/main">
  <p:tag name="FASFONT" val="Univers55"/>
</p:tagLst>
</file>

<file path=ppt/tags/tag19.xml><?xml version="1.0" encoding="utf-8"?>
<p:tagLst xmlns:a="http://schemas.openxmlformats.org/drawingml/2006/main" xmlns:r="http://schemas.openxmlformats.org/officeDocument/2006/relationships" xmlns:p="http://schemas.openxmlformats.org/presentationml/2006/main">
  <p:tag name="FASFONT" val="Univers55"/>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Debt!$B$3:$H$27"/>
  <p:tag name="WASTB" val="TRUE"/>
</p:tagLst>
</file>

<file path=ppt/tags/tag2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23.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4.xml><?xml version="1.0" encoding="utf-8"?>
<p:tagLst xmlns:a="http://schemas.openxmlformats.org/drawingml/2006/main" xmlns:r="http://schemas.openxmlformats.org/officeDocument/2006/relationships" xmlns:p="http://schemas.openxmlformats.org/presentationml/2006/main">
  <p:tag name="FASFONT" val="Univers55"/>
</p:tagLst>
</file>

<file path=ppt/tags/tag2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headroom (2)!headroom (2) Chart 90"/>
  <p:tag name="WASTB" val="TRUE"/>
</p:tagLst>
</file>

<file path=ppt/tags/tag2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headroom (2)!headroom (2) Chart 90"/>
</p:tagLst>
</file>

<file path=ppt/tags/tag27.xml><?xml version="1.0" encoding="utf-8"?>
<p:tagLst xmlns:a="http://schemas.openxmlformats.org/drawingml/2006/main" xmlns:r="http://schemas.openxmlformats.org/officeDocument/2006/relationships" xmlns:p="http://schemas.openxmlformats.org/presentationml/2006/main">
  <p:tag name="FASFONT" val="Univers55"/>
</p:tagLst>
</file>

<file path=ppt/tags/tag28.xml><?xml version="1.0" encoding="utf-8"?>
<p:tagLst xmlns:a="http://schemas.openxmlformats.org/drawingml/2006/main" xmlns:r="http://schemas.openxmlformats.org/officeDocument/2006/relationships" xmlns:p="http://schemas.openxmlformats.org/presentationml/2006/main">
  <p:tag name="FASFONT" val="Univers55"/>
</p:tagLst>
</file>

<file path=ppt/tags/tag29.xml><?xml version="1.0" encoding="utf-8"?>
<p:tagLst xmlns:a="http://schemas.openxmlformats.org/drawingml/2006/main" xmlns:r="http://schemas.openxmlformats.org/officeDocument/2006/relationships" xmlns:p="http://schemas.openxmlformats.org/presentationml/2006/main">
  <p:tag name="FASFONT" val="Univers55"/>
</p:tagLst>
</file>

<file path=ppt/tags/tag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summary of net debt!$A$2:$C$12"/>
</p:tagLst>
</file>

<file path=ppt/tags/tag30.xml><?xml version="1.0" encoding="utf-8"?>
<p:tagLst xmlns:a="http://schemas.openxmlformats.org/drawingml/2006/main" xmlns:r="http://schemas.openxmlformats.org/officeDocument/2006/relationships" xmlns:p="http://schemas.openxmlformats.org/presentationml/2006/main">
  <p:tag name="FASFONT" val="Univers55"/>
</p:tagLst>
</file>

<file path=ppt/tags/tag31.xml><?xml version="1.0" encoding="utf-8"?>
<p:tagLst xmlns:a="http://schemas.openxmlformats.org/drawingml/2006/main" xmlns:r="http://schemas.openxmlformats.org/officeDocument/2006/relationships" xmlns:p="http://schemas.openxmlformats.org/presentationml/2006/main">
  <p:tag name="FASFONT" val="Univers55"/>
</p:tagLst>
</file>

<file path=ppt/tags/tag32.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3.xml><?xml version="1.0" encoding="utf-8"?>
<p:tagLst xmlns:a="http://schemas.openxmlformats.org/drawingml/2006/main" xmlns:r="http://schemas.openxmlformats.org/officeDocument/2006/relationships" xmlns:p="http://schemas.openxmlformats.org/presentationml/2006/main">
  <p:tag name="FASFONT" val="Univers55"/>
</p:tagLst>
</file>

<file path=ppt/tags/tag34.xml><?xml version="1.0" encoding="utf-8"?>
<p:tagLst xmlns:a="http://schemas.openxmlformats.org/drawingml/2006/main" xmlns:r="http://schemas.openxmlformats.org/officeDocument/2006/relationships" xmlns:p="http://schemas.openxmlformats.org/presentationml/2006/main">
  <p:tag name="FASFONT" val="Univers55"/>
</p:tagLst>
</file>

<file path=ppt/tags/tag3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Summary of loan contracts!$B$3:$L$11"/>
</p:tagLst>
</file>

<file path=ppt/tags/tag36.xml><?xml version="1.0" encoding="utf-8"?>
<p:tagLst xmlns:a="http://schemas.openxmlformats.org/drawingml/2006/main" xmlns:r="http://schemas.openxmlformats.org/officeDocument/2006/relationships" xmlns:p="http://schemas.openxmlformats.org/presentationml/2006/main">
  <p:tag name="FASFONT" val="Univers55"/>
</p:tagLst>
</file>

<file path=ppt/tags/tag3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Summary of loan contracts!$B$3:$L$11"/>
  <p:tag name="WASTB" val="TRUE"/>
</p:tagLst>
</file>

<file path=ppt/tags/tag3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Overview bank borrowings!$B$2:$P$15"/>
</p:tagLst>
</file>

<file path=ppt/tags/tag4.xml><?xml version="1.0" encoding="utf-8"?>
<p:tagLst xmlns:a="http://schemas.openxmlformats.org/drawingml/2006/main" xmlns:r="http://schemas.openxmlformats.org/officeDocument/2006/relationships" xmlns:p="http://schemas.openxmlformats.org/presentationml/2006/main">
  <p:tag name="FASFONT" val="Univers55"/>
</p:tagLst>
</file>

<file path=ppt/tags/tag4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Overview bank borrowings!$B$2:$P$15"/>
  <p:tag name="WASTB" val="TRUE"/>
</p:tagLst>
</file>

<file path=ppt/tags/tag41.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4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NA 2015!$B$2:$I$52"/>
</p:tagLst>
</file>

<file path=ppt/tags/tag4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NA 2015!$B$2:$I$52"/>
  <p:tag name="WASTB" val="TRUE"/>
</p:tagLst>
</file>

<file path=ppt/tags/tag44.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45.xml><?xml version="1.0" encoding="utf-8"?>
<p:tagLst xmlns:a="http://schemas.openxmlformats.org/drawingml/2006/main" xmlns:r="http://schemas.openxmlformats.org/officeDocument/2006/relationships" xmlns:p="http://schemas.openxmlformats.org/presentationml/2006/main">
  <p:tag name="FASFONT" val="Univers55"/>
</p:tagLst>
</file>

<file path=ppt/tags/tag46.xml><?xml version="1.0" encoding="utf-8"?>
<p:tagLst xmlns:a="http://schemas.openxmlformats.org/drawingml/2006/main" xmlns:r="http://schemas.openxmlformats.org/officeDocument/2006/relationships" xmlns:p="http://schemas.openxmlformats.org/presentationml/2006/main">
  <p:tag name="FASFONT" val="Univers55"/>
</p:tagLst>
</file>

<file path=ppt/tags/tag47.xml><?xml version="1.0" encoding="utf-8"?>
<p:tagLst xmlns:a="http://schemas.openxmlformats.org/drawingml/2006/main" xmlns:r="http://schemas.openxmlformats.org/officeDocument/2006/relationships" xmlns:p="http://schemas.openxmlformats.org/presentationml/2006/main">
  <p:tag name="FASFONT" val="Univers55"/>
</p:tagLst>
</file>

<file path=ppt/tags/tag48.xml><?xml version="1.0" encoding="utf-8"?>
<p:tagLst xmlns:a="http://schemas.openxmlformats.org/drawingml/2006/main" xmlns:r="http://schemas.openxmlformats.org/officeDocument/2006/relationships" xmlns:p="http://schemas.openxmlformats.org/presentationml/2006/main">
  <p:tag name="FASFONT" val="Univers55"/>
</p:tagLst>
</file>

<file path=ppt/tags/tag49.xml><?xml version="1.0" encoding="utf-8"?>
<p:tagLst xmlns:a="http://schemas.openxmlformats.org/drawingml/2006/main" xmlns:r="http://schemas.openxmlformats.org/officeDocument/2006/relationships" xmlns:p="http://schemas.openxmlformats.org/presentationml/2006/main">
  <p:tag name="FASFONT" val="Univers55"/>
</p:tagLst>
</file>

<file path=ppt/tags/tag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50.xml><?xml version="1.0" encoding="utf-8"?>
<p:tagLst xmlns:a="http://schemas.openxmlformats.org/drawingml/2006/main" xmlns:r="http://schemas.openxmlformats.org/officeDocument/2006/relationships" xmlns:p="http://schemas.openxmlformats.org/presentationml/2006/main">
  <p:tag name="FASFONT" val="Univers55"/>
</p:tagLst>
</file>

<file path=ppt/tags/tag51.xml><?xml version="1.0" encoding="utf-8"?>
<p:tagLst xmlns:a="http://schemas.openxmlformats.org/drawingml/2006/main" xmlns:r="http://schemas.openxmlformats.org/officeDocument/2006/relationships" xmlns:p="http://schemas.openxmlformats.org/presentationml/2006/main">
  <p:tag name="FASFONT" val="Univers55"/>
</p:tagLst>
</file>

<file path=ppt/tags/tag52.xml><?xml version="1.0" encoding="utf-8"?>
<p:tagLst xmlns:a="http://schemas.openxmlformats.org/drawingml/2006/main" xmlns:r="http://schemas.openxmlformats.org/officeDocument/2006/relationships" xmlns:p="http://schemas.openxmlformats.org/presentationml/2006/main">
  <p:tag name="FASFONT" val="Univers55"/>
</p:tagLst>
</file>

<file path=ppt/tags/tag53.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4.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56.xml><?xml version="1.0" encoding="utf-8"?>
<p:tagLst xmlns:a="http://schemas.openxmlformats.org/drawingml/2006/main" xmlns:r="http://schemas.openxmlformats.org/officeDocument/2006/relationships" xmlns:p="http://schemas.openxmlformats.org/presentationml/2006/main">
  <p:tag name="COPYRIGHT1" val="TRUE"/>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summary of net debt!$A$2:$C$12"/>
  <p:tag name="WASTB" val="TRUE"/>
</p:tagLst>
</file>

<file path=ppt/tags/tag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Financing-Net debt.xlsx]headroom!headroom Chart 90"/>
  <p:tag name="WASTB" val="TRUE"/>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2B948CE-40CC-483C-94E2-155B10052817}">
  <ds:schemaRefs>
    <ds:schemaRef ds:uri="http://schemas.microsoft.com/sharepoint/v3/contenttype/forms"/>
  </ds:schemaRefs>
</ds:datastoreItem>
</file>

<file path=customXml/itemProps2.xml><?xml version="1.0" encoding="utf-8"?>
<ds:datastoreItem xmlns:ds="http://schemas.openxmlformats.org/officeDocument/2006/customXml" ds:itemID="{8E136F6A-54DA-43D3-87AC-45DBD03DDAF9}">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1D27934F-ECC9-48EE-B6CC-B9EBF61A7B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3397</Words>
  <Application>Microsoft Office PowerPoint</Application>
  <PresentationFormat>A4-Papier (210x297 mm)</PresentationFormat>
  <Paragraphs>365</Paragraphs>
  <Slides>14</Slides>
  <Notes>2</Notes>
  <HiddenSlides>0</HiddenSlides>
  <MMClips>0</MMClips>
  <ScaleCrop>false</ScaleCrop>
  <HeadingPairs>
    <vt:vector size="8" baseType="variant">
      <vt:variant>
        <vt:lpstr>Verwendete Schriftarten</vt:lpstr>
      </vt:variant>
      <vt:variant>
        <vt:i4>8</vt:i4>
      </vt:variant>
      <vt:variant>
        <vt:lpstr>Design</vt:lpstr>
      </vt:variant>
      <vt:variant>
        <vt:i4>1</vt:i4>
      </vt:variant>
      <vt:variant>
        <vt:lpstr>Eingebettete OLE-Server</vt:lpstr>
      </vt:variant>
      <vt:variant>
        <vt:i4>1</vt:i4>
      </vt:variant>
      <vt:variant>
        <vt:lpstr>Folientitel</vt:lpstr>
      </vt:variant>
      <vt:variant>
        <vt:i4>14</vt:i4>
      </vt:variant>
    </vt:vector>
  </HeadingPairs>
  <TitlesOfParts>
    <vt:vector size="24" baseType="lpstr">
      <vt:lpstr>Arial</vt:lpstr>
      <vt:lpstr>Calibri</vt:lpstr>
      <vt:lpstr>KPMG Extralight</vt:lpstr>
      <vt:lpstr>KPMG Light</vt:lpstr>
      <vt:lpstr>Symbol</vt:lpstr>
      <vt:lpstr>Univers 45 Light</vt:lpstr>
      <vt:lpstr>Univers for KPMG Light</vt:lpstr>
      <vt:lpstr>Wingdings</vt:lpstr>
      <vt:lpstr>KPMG_Report_4x3_050216_2016</vt:lpstr>
      <vt:lpstr>Arbeitsblatt</vt:lpstr>
      <vt:lpstr>Workbook Financing – Net debt </vt:lpstr>
      <vt:lpstr>Disclaimer</vt:lpstr>
      <vt:lpstr>Overview</vt:lpstr>
      <vt:lpstr>Framework for balance sheet analysis and corresponding workbooks</vt:lpstr>
      <vt:lpstr>Pitfalls and lessons learned</vt:lpstr>
      <vt:lpstr>Core issue (1/2)</vt:lpstr>
      <vt:lpstr>Core issue (2/2)</vt:lpstr>
      <vt:lpstr>Sample net debt analysis (1/2) – Amount and definition of net debt</vt:lpstr>
      <vt:lpstr>Sample net debt analysis (2/2) – Amount and definition of net debt</vt:lpstr>
      <vt:lpstr>Sample analysis – Headroom/current liquidity</vt:lpstr>
      <vt:lpstr>Sample analysis – Level of loans (Appendix XX.1)</vt:lpstr>
      <vt:lpstr>Sample analysis – Bucket approach</vt:lpstr>
      <vt:lpstr>High-level view of net debt – Corporate finance</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157</cp:revision>
  <dcterms:created xsi:type="dcterms:W3CDTF">2016-06-20T11:42:26Z</dcterms:created>
  <dcterms:modified xsi:type="dcterms:W3CDTF">2017-04-21T08:27:42Z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